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1" r:id="rId5"/>
    <p:sldId id="262" r:id="rId6"/>
    <p:sldId id="265" r:id="rId7"/>
    <p:sldId id="266" r:id="rId8"/>
  </p:sldIdLst>
  <p:sldSz cx="10691813" cy="7559675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8B40"/>
    <a:srgbClr val="0D7ABC"/>
    <a:srgbClr val="EE6762"/>
    <a:srgbClr val="22D8A9"/>
    <a:srgbClr val="F79646"/>
    <a:srgbClr val="2EB20A"/>
    <a:srgbClr val="4BACC6"/>
    <a:srgbClr val="0075B8"/>
    <a:srgbClr val="FBE903"/>
    <a:srgbClr val="FCE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4" autoAdjust="0"/>
  </p:normalViewPr>
  <p:slideViewPr>
    <p:cSldViewPr snapToGrid="0">
      <p:cViewPr varScale="1">
        <p:scale>
          <a:sx n="95" d="100"/>
          <a:sy n="95" d="100"/>
        </p:scale>
        <p:origin x="1500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8B4367B9-CD15-4068-83AE-7304FB67B3A5}" type="datetimeFigureOut">
              <a:rPr lang="it-IT" smtClean="0"/>
              <a:t>21/04/2016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FE59EFF3-CC3E-43AB-AABE-169F703C13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7989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8B4367B9-CD15-4068-83AE-7304FB67B3A5}" type="datetimeFigureOut">
              <a:rPr lang="it-IT" smtClean="0"/>
              <a:t>21/04/2016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FE59EFF3-CC3E-43AB-AABE-169F703C13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4309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8B4367B9-CD15-4068-83AE-7304FB67B3A5}" type="datetimeFigureOut">
              <a:rPr lang="it-IT" smtClean="0"/>
              <a:t>21/04/2016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FE59EFF3-CC3E-43AB-AABE-169F703C13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7618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8B4367B9-CD15-4068-83AE-7304FB67B3A5}" type="datetimeFigureOut">
              <a:rPr lang="it-IT" smtClean="0"/>
              <a:t>21/04/2016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FE59EFF3-CC3E-43AB-AABE-169F703C13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2354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8B4367B9-CD15-4068-83AE-7304FB67B3A5}" type="datetimeFigureOut">
              <a:rPr lang="it-IT" smtClean="0"/>
              <a:t>21/04/2016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FE59EFF3-CC3E-43AB-AABE-169F703C13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6914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8B4367B9-CD15-4068-83AE-7304FB67B3A5}" type="datetimeFigureOut">
              <a:rPr lang="it-IT" smtClean="0"/>
              <a:t>21/04/2016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FE59EFF3-CC3E-43AB-AABE-169F703C13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758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8B4367B9-CD15-4068-83AE-7304FB67B3A5}" type="datetimeFigureOut">
              <a:rPr lang="it-IT" smtClean="0"/>
              <a:t>21/04/2016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FE59EFF3-CC3E-43AB-AABE-169F703C13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0223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8B4367B9-CD15-4068-83AE-7304FB67B3A5}" type="datetimeFigureOut">
              <a:rPr lang="it-IT" smtClean="0"/>
              <a:t>21/04/2016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FE59EFF3-CC3E-43AB-AABE-169F703C13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1918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8B4367B9-CD15-4068-83AE-7304FB67B3A5}" type="datetimeFigureOut">
              <a:rPr lang="it-IT" smtClean="0"/>
              <a:t>21/04/2016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FE59EFF3-CC3E-43AB-AABE-169F703C13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306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8B4367B9-CD15-4068-83AE-7304FB67B3A5}" type="datetimeFigureOut">
              <a:rPr lang="it-IT" smtClean="0"/>
              <a:t>21/04/2016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FE59EFF3-CC3E-43AB-AABE-169F703C13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2322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8B4367B9-CD15-4068-83AE-7304FB67B3A5}" type="datetimeFigureOut">
              <a:rPr lang="it-IT" smtClean="0"/>
              <a:t>21/04/2016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FE59EFF3-CC3E-43AB-AABE-169F703C13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6107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2229"/>
            <a:ext cx="10691813" cy="101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08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://www.gse.it/it/EnergiaFacile/PillolediSostenibilita/Pages/default.aspx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62"/>
          <a:stretch/>
        </p:blipFill>
        <p:spPr>
          <a:xfrm>
            <a:off x="-5695" y="0"/>
            <a:ext cx="10697508" cy="4343381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2" y="4584009"/>
            <a:ext cx="6711710" cy="195682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896912" y="5110439"/>
            <a:ext cx="37949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4B8B40"/>
                </a:solidFill>
                <a:latin typeface="AvenirNext LT Pro Bold" panose="020B0804020202020204" pitchFamily="34" charset="0"/>
              </a:rPr>
              <a:t>Best </a:t>
            </a:r>
            <a:r>
              <a:rPr lang="it-IT" sz="2800" b="1" dirty="0" err="1">
                <a:solidFill>
                  <a:srgbClr val="4B8B40"/>
                </a:solidFill>
                <a:latin typeface="AvenirNext LT Pro Bold" panose="020B0804020202020204" pitchFamily="34" charset="0"/>
              </a:rPr>
              <a:t>Practice</a:t>
            </a:r>
            <a:r>
              <a:rPr lang="it-IT" sz="2800" b="1" dirty="0">
                <a:solidFill>
                  <a:srgbClr val="4B8B40"/>
                </a:solidFill>
                <a:latin typeface="AvenirNext LT Pro Bold" panose="020B0804020202020204" pitchFamily="34" charset="0"/>
              </a:rPr>
              <a:t> Vol. 4</a:t>
            </a:r>
          </a:p>
          <a:p>
            <a:pPr algn="ctr"/>
            <a:r>
              <a:rPr lang="it-IT" sz="3200" dirty="0">
                <a:solidFill>
                  <a:srgbClr val="EE6762"/>
                </a:solidFill>
                <a:latin typeface="Jokerman" panose="04090605060D06020702" pitchFamily="82" charset="0"/>
              </a:rPr>
              <a:t>Acqua</a:t>
            </a:r>
            <a:r>
              <a:rPr lang="it-IT" sz="3200" dirty="0">
                <a:latin typeface="Jokerman" panose="04090605060D06020702" pitchFamily="82" charset="0"/>
              </a:rPr>
              <a:t> </a:t>
            </a:r>
            <a:r>
              <a:rPr lang="it-IT" sz="3200" dirty="0">
                <a:solidFill>
                  <a:srgbClr val="4B8B40"/>
                </a:solidFill>
                <a:latin typeface="Jokerman" panose="04090605060D06020702" pitchFamily="82" charset="0"/>
              </a:rPr>
              <a:t>e</a:t>
            </a:r>
            <a:r>
              <a:rPr lang="it-IT" sz="3200" dirty="0">
                <a:latin typeface="Jokerman" panose="04090605060D06020702" pitchFamily="82" charset="0"/>
              </a:rPr>
              <a:t> </a:t>
            </a:r>
            <a:r>
              <a:rPr lang="it-IT" sz="3200" dirty="0">
                <a:solidFill>
                  <a:srgbClr val="0D7ABC"/>
                </a:solidFill>
                <a:latin typeface="Jokerman" panose="04090605060D06020702" pitchFamily="82" charset="0"/>
              </a:rPr>
              <a:t>Trasporti</a:t>
            </a:r>
          </a:p>
        </p:txBody>
      </p:sp>
    </p:spTree>
    <p:extLst>
      <p:ext uri="{BB962C8B-B14F-4D97-AF65-F5344CB8AC3E}">
        <p14:creationId xmlns:p14="http://schemas.microsoft.com/office/powerpoint/2010/main" val="2792747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49" y="146763"/>
            <a:ext cx="2514573" cy="73313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56135" y="1058779"/>
            <a:ext cx="10164278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dirty="0"/>
              <a:t>La Provincia di Treviso, in collaborazione con Sinergie, vuole fornire agli istituti partecipanti alla Green Schools </a:t>
            </a:r>
            <a:r>
              <a:rPr lang="it-IT" sz="2100" dirty="0" err="1"/>
              <a:t>Competition</a:t>
            </a:r>
            <a:r>
              <a:rPr lang="it-IT" sz="2100" dirty="0"/>
              <a:t> alcuni consigli per una gestione intelligente delle risorse a disposizione, sotto forma di ‘’Best </a:t>
            </a:r>
            <a:r>
              <a:rPr lang="it-IT" sz="2100" dirty="0" err="1"/>
              <a:t>Practice</a:t>
            </a:r>
            <a:r>
              <a:rPr lang="it-IT" sz="2100" dirty="0"/>
              <a:t>’’ per diversi ambiti:</a:t>
            </a:r>
          </a:p>
          <a:p>
            <a:endParaRPr lang="it-IT" sz="2100" dirty="0"/>
          </a:p>
          <a:p>
            <a:endParaRPr lang="it-IT" sz="2100" dirty="0"/>
          </a:p>
          <a:p>
            <a:endParaRPr lang="it-IT" sz="2100" dirty="0"/>
          </a:p>
          <a:p>
            <a:endParaRPr lang="it-IT" sz="2100" dirty="0"/>
          </a:p>
          <a:p>
            <a:r>
              <a:rPr lang="it-IT" sz="2100" dirty="0"/>
              <a:t>Le icone sotto ogni voce stanno a simboleggiare l’ambito su cui la best </a:t>
            </a:r>
            <a:r>
              <a:rPr lang="it-IT" sz="2100" dirty="0" err="1"/>
              <a:t>practice</a:t>
            </a:r>
            <a:r>
              <a:rPr lang="it-IT" sz="2100" dirty="0"/>
              <a:t> ha impatto. Alcune delle best </a:t>
            </a:r>
            <a:r>
              <a:rPr lang="it-IT" sz="2100" dirty="0" err="1"/>
              <a:t>practice</a:t>
            </a:r>
            <a:r>
              <a:rPr lang="it-IT" sz="2100" dirty="0"/>
              <a:t> avranno più di un’icona, stando con ciò a significare che tale best </a:t>
            </a:r>
            <a:r>
              <a:rPr lang="it-IT" sz="2100" dirty="0" err="1"/>
              <a:t>practice</a:t>
            </a:r>
            <a:r>
              <a:rPr lang="it-IT" sz="2100" dirty="0"/>
              <a:t> ha impatto su più di un ambito.</a:t>
            </a:r>
          </a:p>
          <a:p>
            <a:endParaRPr lang="it-IT" sz="2100" dirty="0"/>
          </a:p>
          <a:p>
            <a:r>
              <a:rPr lang="it-IT" sz="2100" dirty="0"/>
              <a:t>La maggior parte delle best </a:t>
            </a:r>
            <a:r>
              <a:rPr lang="it-IT" sz="2100" dirty="0" err="1"/>
              <a:t>practice</a:t>
            </a:r>
            <a:r>
              <a:rPr lang="it-IT" sz="2100" dirty="0"/>
              <a:t> sono ispirate dalle ‘’Pillole di Sostenibilità’’ disponibili presso il sito del GSE (a </a:t>
            </a:r>
            <a:r>
              <a:rPr lang="it-IT" sz="2100" dirty="0">
                <a:hlinkClick r:id="rId3"/>
              </a:rPr>
              <a:t>QUESTO LINK</a:t>
            </a:r>
            <a:r>
              <a:rPr lang="it-IT" sz="2100" dirty="0"/>
              <a:t>).</a:t>
            </a:r>
          </a:p>
          <a:p>
            <a:endParaRPr lang="it-IT" sz="2100" dirty="0"/>
          </a:p>
          <a:p>
            <a:r>
              <a:rPr lang="it-IT" sz="2100" dirty="0"/>
              <a:t>Nel quarto volume andremo a trattare le best </a:t>
            </a:r>
            <a:r>
              <a:rPr lang="it-IT" sz="2100" dirty="0" err="1"/>
              <a:t>practice</a:t>
            </a:r>
            <a:r>
              <a:rPr lang="it-IT" sz="2100" dirty="0"/>
              <a:t> che hanno maggior impatto per l’ambito ‘’Acqua e Trasporti’’.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100" dirty="0"/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019325"/>
              </p:ext>
            </p:extLst>
          </p:nvPr>
        </p:nvGraphicFramePr>
        <p:xfrm>
          <a:off x="419100" y="2184714"/>
          <a:ext cx="9989820" cy="998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7964">
                  <a:extLst>
                    <a:ext uri="{9D8B030D-6E8A-4147-A177-3AD203B41FA5}">
                      <a16:colId xmlns:a16="http://schemas.microsoft.com/office/drawing/2014/main" val="4234956039"/>
                    </a:ext>
                  </a:extLst>
                </a:gridCol>
                <a:gridCol w="1997964">
                  <a:extLst>
                    <a:ext uri="{9D8B030D-6E8A-4147-A177-3AD203B41FA5}">
                      <a16:colId xmlns:a16="http://schemas.microsoft.com/office/drawing/2014/main" val="3955926165"/>
                    </a:ext>
                  </a:extLst>
                </a:gridCol>
                <a:gridCol w="1997964">
                  <a:extLst>
                    <a:ext uri="{9D8B030D-6E8A-4147-A177-3AD203B41FA5}">
                      <a16:colId xmlns:a16="http://schemas.microsoft.com/office/drawing/2014/main" val="1380412043"/>
                    </a:ext>
                  </a:extLst>
                </a:gridCol>
                <a:gridCol w="1997964">
                  <a:extLst>
                    <a:ext uri="{9D8B030D-6E8A-4147-A177-3AD203B41FA5}">
                      <a16:colId xmlns:a16="http://schemas.microsoft.com/office/drawing/2014/main" val="2789868901"/>
                    </a:ext>
                  </a:extLst>
                </a:gridCol>
                <a:gridCol w="1997964">
                  <a:extLst>
                    <a:ext uri="{9D8B030D-6E8A-4147-A177-3AD203B41FA5}">
                      <a16:colId xmlns:a16="http://schemas.microsoft.com/office/drawing/2014/main" val="2489535438"/>
                    </a:ext>
                  </a:extLst>
                </a:gridCol>
              </a:tblGrid>
              <a:tr h="35998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Calore e Freddo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Energia Elettrica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Rifiuti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Acqua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Trasporti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7528280"/>
                  </a:ext>
                </a:extLst>
              </a:tr>
              <a:tr h="632846"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983082"/>
                  </a:ext>
                </a:extLst>
              </a:tr>
            </a:tbl>
          </a:graphicData>
        </a:graphic>
      </p:graphicFrame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695" y="2603498"/>
            <a:ext cx="182065" cy="513363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453" y="2603499"/>
            <a:ext cx="411767" cy="515636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32" y="2609368"/>
            <a:ext cx="441961" cy="507493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945" y="2603498"/>
            <a:ext cx="425483" cy="518791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581" y="2598559"/>
            <a:ext cx="390720" cy="51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057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49" y="146763"/>
            <a:ext cx="2514573" cy="733132"/>
          </a:xfrm>
          <a:prstGeom prst="rect">
            <a:avLst/>
          </a:prstGeom>
        </p:spPr>
      </p:pic>
      <p:sp>
        <p:nvSpPr>
          <p:cNvPr id="2" name="Ovale 1"/>
          <p:cNvSpPr/>
          <p:nvPr/>
        </p:nvSpPr>
        <p:spPr>
          <a:xfrm>
            <a:off x="9639300" y="292100"/>
            <a:ext cx="800100" cy="800100"/>
          </a:xfrm>
          <a:prstGeom prst="ellipse">
            <a:avLst/>
          </a:prstGeom>
          <a:solidFill>
            <a:srgbClr val="4B8B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b="1" dirty="0">
                <a:solidFill>
                  <a:schemeClr val="bg1"/>
                </a:solidFill>
              </a:rPr>
              <a:t>1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56135" y="1541379"/>
            <a:ext cx="98927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4800" dirty="0">
                <a:solidFill>
                  <a:srgbClr val="4B8B40"/>
                </a:solidFill>
                <a:latin typeface="Freestyle Script" panose="030804020302050B0404" pitchFamily="66" charset="0"/>
              </a:rPr>
              <a:t>Sarebbe utile e importante, quando possibile e in base alle necessità, utilizzare il tasto dello scarico che permette una minore erogazione del flusso dell’acqua, riducendo così eventuali sprechi.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494" y="347907"/>
            <a:ext cx="610427" cy="74429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853" y="4354286"/>
            <a:ext cx="1122118" cy="221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776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49" y="146763"/>
            <a:ext cx="2514573" cy="733132"/>
          </a:xfrm>
          <a:prstGeom prst="rect">
            <a:avLst/>
          </a:prstGeom>
        </p:spPr>
      </p:pic>
      <p:sp>
        <p:nvSpPr>
          <p:cNvPr id="2" name="Ovale 1"/>
          <p:cNvSpPr/>
          <p:nvPr/>
        </p:nvSpPr>
        <p:spPr>
          <a:xfrm>
            <a:off x="9639300" y="292100"/>
            <a:ext cx="800100" cy="800100"/>
          </a:xfrm>
          <a:prstGeom prst="ellipse">
            <a:avLst/>
          </a:prstGeom>
          <a:solidFill>
            <a:srgbClr val="4B8B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b="1" dirty="0">
                <a:solidFill>
                  <a:schemeClr val="bg1"/>
                </a:solidFill>
              </a:rPr>
              <a:t>2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12592" y="1425265"/>
            <a:ext cx="98927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it-IT" sz="4800" dirty="0">
                <a:solidFill>
                  <a:srgbClr val="4B8B40"/>
                </a:solidFill>
                <a:latin typeface="Freestyle Script" panose="030804020302050B0404" pitchFamily="66" charset="0"/>
              </a:rPr>
              <a:t>Quando utilizzi l’acqua si possono avere grandi sperperi dovuti alla cattiva abitudine di lasciare il getto d’acqua disponibile anche quando non serve. Chiudi il rubinetto mentre ti insaponi: contribuirai a evitare sprechi inutili di acqua.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494" y="347907"/>
            <a:ext cx="610427" cy="744293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085" y="4591455"/>
            <a:ext cx="2132745" cy="184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7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49" y="146763"/>
            <a:ext cx="2514573" cy="733132"/>
          </a:xfrm>
          <a:prstGeom prst="rect">
            <a:avLst/>
          </a:prstGeom>
        </p:spPr>
      </p:pic>
      <p:sp>
        <p:nvSpPr>
          <p:cNvPr id="2" name="Ovale 1"/>
          <p:cNvSpPr/>
          <p:nvPr/>
        </p:nvSpPr>
        <p:spPr>
          <a:xfrm>
            <a:off x="9639300" y="292100"/>
            <a:ext cx="800100" cy="800100"/>
          </a:xfrm>
          <a:prstGeom prst="ellipse">
            <a:avLst/>
          </a:prstGeom>
          <a:solidFill>
            <a:srgbClr val="4B8B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b="1" dirty="0">
                <a:solidFill>
                  <a:schemeClr val="bg1"/>
                </a:solidFill>
              </a:rPr>
              <a:t>3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46407" y="1288459"/>
            <a:ext cx="98927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4800" dirty="0">
                <a:solidFill>
                  <a:srgbClr val="4B8B40"/>
                </a:solidFill>
                <a:latin typeface="Freestyle Script" panose="030804020302050B0404" pitchFamily="66" charset="0"/>
              </a:rPr>
              <a:t>Quando utilizzi il rubinetto, se hai la possibilità, scegli quello con il riduttore di flusso per l’erogazione dell’acqua così da poter ottenere un notevole risparmio.</a:t>
            </a:r>
          </a:p>
          <a:p>
            <a:pPr algn="just"/>
            <a:r>
              <a:rPr lang="it-IT" sz="4800" dirty="0">
                <a:solidFill>
                  <a:srgbClr val="4B8B40"/>
                </a:solidFill>
                <a:latin typeface="Freestyle Script" panose="030804020302050B0404" pitchFamily="66" charset="0"/>
              </a:rPr>
              <a:t>Se l’acqua che risparmi è anche calda, riduci il consumo di energia necessaria per scaldarla.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494" y="347907"/>
            <a:ext cx="610427" cy="74429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255" y="345191"/>
            <a:ext cx="598700" cy="749723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8578651" y="342114"/>
            <a:ext cx="554476" cy="84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>
                <a:solidFill>
                  <a:srgbClr val="4B8B40"/>
                </a:solidFill>
                <a:latin typeface="Freestyle Script" panose="030804020302050B0404" pitchFamily="66" charset="0"/>
              </a:rPr>
              <a:t>+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234" y="4640094"/>
            <a:ext cx="2041674" cy="185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759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49" y="146763"/>
            <a:ext cx="2514573" cy="733132"/>
          </a:xfrm>
          <a:prstGeom prst="rect">
            <a:avLst/>
          </a:prstGeom>
        </p:spPr>
      </p:pic>
      <p:sp>
        <p:nvSpPr>
          <p:cNvPr id="2" name="Ovale 1"/>
          <p:cNvSpPr/>
          <p:nvPr/>
        </p:nvSpPr>
        <p:spPr>
          <a:xfrm>
            <a:off x="9639300" y="292100"/>
            <a:ext cx="800100" cy="800100"/>
          </a:xfrm>
          <a:prstGeom prst="ellipse">
            <a:avLst/>
          </a:prstGeom>
          <a:solidFill>
            <a:srgbClr val="4B8B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b="1" dirty="0">
                <a:solidFill>
                  <a:schemeClr val="bg1"/>
                </a:solidFill>
              </a:rPr>
              <a:t>4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56135" y="1454754"/>
            <a:ext cx="989276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it-IT" sz="4000" dirty="0">
                <a:solidFill>
                  <a:srgbClr val="4B8B40"/>
                </a:solidFill>
                <a:latin typeface="Freestyle Script" panose="030804020302050B0404" pitchFamily="66" charset="0"/>
              </a:rPr>
              <a:t>Mezzi pubblici, car </a:t>
            </a:r>
            <a:r>
              <a:rPr lang="it-IT" sz="4000" dirty="0" err="1">
                <a:solidFill>
                  <a:srgbClr val="4B8B40"/>
                </a:solidFill>
                <a:latin typeface="Freestyle Script" panose="030804020302050B0404" pitchFamily="66" charset="0"/>
              </a:rPr>
              <a:t>sharing</a:t>
            </a:r>
            <a:r>
              <a:rPr lang="it-IT" sz="4000" dirty="0">
                <a:solidFill>
                  <a:srgbClr val="4B8B40"/>
                </a:solidFill>
                <a:latin typeface="Freestyle Script" panose="030804020302050B0404" pitchFamily="66" charset="0"/>
              </a:rPr>
              <a:t>, car </a:t>
            </a:r>
            <a:r>
              <a:rPr lang="it-IT" sz="4000" dirty="0" err="1">
                <a:solidFill>
                  <a:srgbClr val="4B8B40"/>
                </a:solidFill>
                <a:latin typeface="Freestyle Script" panose="030804020302050B0404" pitchFamily="66" charset="0"/>
              </a:rPr>
              <a:t>pooling</a:t>
            </a:r>
            <a:r>
              <a:rPr lang="it-IT" sz="4000" dirty="0">
                <a:solidFill>
                  <a:srgbClr val="4B8B40"/>
                </a:solidFill>
                <a:latin typeface="Freestyle Script" panose="030804020302050B0404" pitchFamily="66" charset="0"/>
              </a:rPr>
              <a:t> e bicicletta riducono i consumi per il trasporto rispetto all’auto privata e contribuiscono anche a un notevole risparmio economico. Se è fattibile, opta per una di queste soluzioni. Se la scuola si trova a pochi chilometri dall’abitazione il mezzo di trasporto ideale è la bicicletta: rapida, economica e ti tiene in forma.</a:t>
            </a:r>
          </a:p>
          <a:p>
            <a:pPr algn="just"/>
            <a:endParaRPr lang="it-IT" sz="4200" dirty="0">
              <a:solidFill>
                <a:srgbClr val="4B8B40"/>
              </a:solidFill>
              <a:latin typeface="Freestyle Script" panose="030804020302050B0404" pitchFamily="66" charset="0"/>
            </a:endParaRPr>
          </a:p>
          <a:p>
            <a:pPr lvl="0" algn="just"/>
            <a:endParaRPr lang="it-IT" sz="4200" dirty="0">
              <a:solidFill>
                <a:srgbClr val="4B8B40"/>
              </a:solidFill>
              <a:latin typeface="Freestyle Script" panose="030804020302050B0404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115" y="158819"/>
            <a:ext cx="703626" cy="93338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197" y="5000017"/>
            <a:ext cx="1604455" cy="158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141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49" y="146763"/>
            <a:ext cx="2514573" cy="733132"/>
          </a:xfrm>
          <a:prstGeom prst="rect">
            <a:avLst/>
          </a:prstGeom>
        </p:spPr>
      </p:pic>
      <p:sp>
        <p:nvSpPr>
          <p:cNvPr id="2" name="Ovale 1"/>
          <p:cNvSpPr/>
          <p:nvPr/>
        </p:nvSpPr>
        <p:spPr>
          <a:xfrm>
            <a:off x="9639300" y="292100"/>
            <a:ext cx="800100" cy="800100"/>
          </a:xfrm>
          <a:prstGeom prst="ellipse">
            <a:avLst/>
          </a:prstGeom>
          <a:solidFill>
            <a:srgbClr val="4B8B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b="1" dirty="0">
                <a:solidFill>
                  <a:schemeClr val="bg1"/>
                </a:solidFill>
              </a:rPr>
              <a:t>5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56135" y="1454754"/>
            <a:ext cx="989276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it-IT" sz="3600" dirty="0">
                <a:solidFill>
                  <a:srgbClr val="4B8B40"/>
                </a:solidFill>
                <a:latin typeface="Freestyle Script" panose="030804020302050B0404" pitchFamily="66" charset="0"/>
              </a:rPr>
              <a:t>Nello scegliere il tuo snack, prediligi cibo locale, biologico e di stagione. Trasporti ridotti equivalgono a consumi ridotti di carburante e minore inquinamento. Inoltre i prodotti di stagione sono più freschi, saporiti e nutrienti e non vengono coltivati nelle serre, che vengono riscaldate e consumano energia. I piatti cucinati con ingredienti di qualità sono anche più gustosi e graditi: si può in questo modo diminuire la quantità di avanzi.</a:t>
            </a:r>
          </a:p>
          <a:p>
            <a:pPr algn="just"/>
            <a:endParaRPr lang="it-IT" sz="3600" dirty="0">
              <a:solidFill>
                <a:srgbClr val="4B8B40"/>
              </a:solidFill>
              <a:latin typeface="Freestyle Script" panose="030804020302050B0404" pitchFamily="66" charset="0"/>
            </a:endParaRPr>
          </a:p>
          <a:p>
            <a:pPr lvl="0" algn="just"/>
            <a:endParaRPr lang="it-IT" sz="4200" dirty="0">
              <a:solidFill>
                <a:srgbClr val="4B8B40"/>
              </a:solidFill>
              <a:latin typeface="Freestyle Script" panose="030804020302050B0404" pitchFamily="66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051" y="340305"/>
            <a:ext cx="618609" cy="710333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787" y="317288"/>
            <a:ext cx="598700" cy="749723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8672757" y="297838"/>
            <a:ext cx="554476" cy="84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>
                <a:solidFill>
                  <a:srgbClr val="4B8B40"/>
                </a:solidFill>
                <a:latin typeface="Freestyle Script" panose="030804020302050B0404" pitchFamily="66" charset="0"/>
              </a:rPr>
              <a:t>+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102" y="117257"/>
            <a:ext cx="703626" cy="933381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7807166" y="297837"/>
            <a:ext cx="554476" cy="84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>
                <a:solidFill>
                  <a:srgbClr val="4B8B40"/>
                </a:solidFill>
                <a:latin typeface="Freestyle Script" panose="030804020302050B0404" pitchFamily="66" charset="0"/>
              </a:rPr>
              <a:t>+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507" y="5220895"/>
            <a:ext cx="1366998" cy="136699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858" y="6053976"/>
            <a:ext cx="1271235" cy="53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350955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1356</TotalTime>
  <Words>412</Words>
  <Application>Microsoft Office PowerPoint</Application>
  <PresentationFormat>Personalizzato</PresentationFormat>
  <Paragraphs>31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4" baseType="lpstr">
      <vt:lpstr>Arial</vt:lpstr>
      <vt:lpstr>AvenirNext LT Pro Bold</vt:lpstr>
      <vt:lpstr>Calibri</vt:lpstr>
      <vt:lpstr>Calibri Light</vt:lpstr>
      <vt:lpstr>Freestyle Script</vt:lpstr>
      <vt:lpstr>Jokerman</vt:lpstr>
      <vt:lpstr>Personalizza struttura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</dc:creator>
  <cp:lastModifiedBy>Alessandro Festuccia</cp:lastModifiedBy>
  <cp:revision>104</cp:revision>
  <cp:lastPrinted>2015-10-07T17:19:18Z</cp:lastPrinted>
  <dcterms:created xsi:type="dcterms:W3CDTF">2015-10-06T16:39:36Z</dcterms:created>
  <dcterms:modified xsi:type="dcterms:W3CDTF">2016-04-21T12:21:51Z</dcterms:modified>
</cp:coreProperties>
</file>