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61" r:id="rId1"/>
  </p:sldMasterIdLst>
  <p:notesMasterIdLst>
    <p:notesMasterId r:id="rId14"/>
  </p:notesMasterIdLst>
  <p:handoutMasterIdLst>
    <p:handoutMasterId r:id="rId15"/>
  </p:handoutMasterIdLst>
  <p:sldIdLst>
    <p:sldId id="264" r:id="rId2"/>
    <p:sldId id="268" r:id="rId3"/>
    <p:sldId id="272" r:id="rId4"/>
    <p:sldId id="279" r:id="rId5"/>
    <p:sldId id="273" r:id="rId6"/>
    <p:sldId id="288" r:id="rId7"/>
    <p:sldId id="274" r:id="rId8"/>
    <p:sldId id="286" r:id="rId9"/>
    <p:sldId id="276" r:id="rId10"/>
    <p:sldId id="289" r:id="rId11"/>
    <p:sldId id="285" r:id="rId12"/>
    <p:sldId id="267" r:id="rId13"/>
  </p:sldIdLst>
  <p:sldSz cx="10691813" cy="7559675"/>
  <p:notesSz cx="6858000" cy="9144000"/>
  <p:embeddedFontLst>
    <p:embeddedFont>
      <p:font typeface="Titillium" panose="020B0604020202020204" charset="0"/>
      <p:regular r:id="rId16"/>
      <p:bold r:id="rId17"/>
      <p:italic r:id="rId18"/>
      <p:boldItalic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0" userDrawn="1">
          <p15:clr>
            <a:srgbClr val="A4A3A4"/>
          </p15:clr>
        </p15:guide>
        <p15:guide id="2" pos="33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5A8"/>
    <a:srgbClr val="EF8903"/>
    <a:srgbClr val="2F424F"/>
    <a:srgbClr val="219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2867" autoAdjust="0"/>
  </p:normalViewPr>
  <p:slideViewPr>
    <p:cSldViewPr snapToGrid="0" showGuides="1">
      <p:cViewPr varScale="1">
        <p:scale>
          <a:sx n="56" d="100"/>
          <a:sy n="56" d="100"/>
        </p:scale>
        <p:origin x="710" y="62"/>
      </p:cViewPr>
      <p:guideLst>
        <p:guide orient="horz" pos="1950"/>
        <p:guide pos="33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8" d="100"/>
          <a:sy n="128" d="100"/>
        </p:scale>
        <p:origin x="4884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FF147-5E24-4BFC-BF36-2E36C6004DBD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684CD-B169-45D4-A574-937904949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31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D1490-501B-41E4-961B-565A7D169869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BE2A-9F72-46C1-84D6-A9F7C231D0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29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815880" y="4329007"/>
            <a:ext cx="99504" cy="1362552"/>
          </a:xfrm>
          <a:prstGeom prst="rect">
            <a:avLst/>
          </a:prstGeom>
          <a:solidFill>
            <a:srgbClr val="EF8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9">
              <a:solidFill>
                <a:srgbClr val="219CCF"/>
              </a:solidFill>
            </a:endParaRPr>
          </a:p>
        </p:txBody>
      </p:sp>
      <p:sp>
        <p:nvSpPr>
          <p:cNvPr id="11" name="Segnaposto data 3"/>
          <p:cNvSpPr txBox="1">
            <a:spLocks/>
          </p:cNvSpPr>
          <p:nvPr userDrawn="1"/>
        </p:nvSpPr>
        <p:spPr>
          <a:xfrm>
            <a:off x="2557845" y="7048053"/>
            <a:ext cx="7002174" cy="36589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rgbClr val="2F42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316" b="1" dirty="0">
              <a:solidFill>
                <a:srgbClr val="3465A8"/>
              </a:solidFill>
              <a:latin typeface="Titillium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7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758489" y="1772689"/>
            <a:ext cx="7056710" cy="2257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62" b="1">
                <a:solidFill>
                  <a:srgbClr val="EF8903"/>
                </a:solidFill>
              </a:defRPr>
            </a:lvl1pPr>
            <a:lvl2pPr>
              <a:defRPr b="1">
                <a:solidFill>
                  <a:srgbClr val="3465A8"/>
                </a:solidFill>
              </a:defRPr>
            </a:lvl2pPr>
            <a:lvl3pPr>
              <a:defRPr sz="1929">
                <a:solidFill>
                  <a:srgbClr val="2F424F"/>
                </a:solidFill>
              </a:defRPr>
            </a:lvl3pPr>
          </a:lstStyle>
          <a:p>
            <a:pPr lvl="0"/>
            <a:r>
              <a:rPr lang="it-IT" dirty="0" smtClean="0"/>
              <a:t>MODIFICA GLI STILI DEL TESTO DELLO SCHEMA</a:t>
            </a:r>
          </a:p>
        </p:txBody>
      </p:sp>
      <p:sp>
        <p:nvSpPr>
          <p:cNvPr id="19" name="Segnaposto testo 25"/>
          <p:cNvSpPr>
            <a:spLocks noGrp="1"/>
          </p:cNvSpPr>
          <p:nvPr>
            <p:ph type="body" sz="quarter" idx="14" hasCustomPrompt="1"/>
          </p:nvPr>
        </p:nvSpPr>
        <p:spPr>
          <a:xfrm>
            <a:off x="746415" y="914712"/>
            <a:ext cx="4849228" cy="6066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buNone/>
              <a:defRPr sz="1579" b="1">
                <a:solidFill>
                  <a:srgbClr val="3465A8"/>
                </a:solidFill>
              </a:defRPr>
            </a:lvl1pPr>
          </a:lstStyle>
          <a:p>
            <a:pPr lvl="0"/>
            <a:r>
              <a:rPr lang="it-IT" dirty="0" smtClean="0"/>
              <a:t>MODIFICA GLI STILI DEL TESTO DELLO SCHEMA</a:t>
            </a:r>
            <a:endParaRPr lang="it-IT" dirty="0"/>
          </a:p>
        </p:txBody>
      </p:sp>
      <p:sp>
        <p:nvSpPr>
          <p:cNvPr id="20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915386" y="4384980"/>
            <a:ext cx="6899815" cy="13065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buNone/>
              <a:defRPr sz="1754" b="1">
                <a:solidFill>
                  <a:srgbClr val="3465A8"/>
                </a:solidFill>
              </a:defRPr>
            </a:lvl1pPr>
          </a:lstStyle>
          <a:p>
            <a:pPr lvl="0"/>
            <a:r>
              <a:rPr lang="it-IT" dirty="0" smtClean="0"/>
              <a:t>MODIFICA GLI STILI DEL TESTO DELLO SCHEMA</a:t>
            </a:r>
            <a:endParaRPr lang="it-IT" dirty="0"/>
          </a:p>
        </p:txBody>
      </p:sp>
      <p:sp>
        <p:nvSpPr>
          <p:cNvPr id="22" name="Segnaposto testo 25"/>
          <p:cNvSpPr>
            <a:spLocks noGrp="1"/>
          </p:cNvSpPr>
          <p:nvPr>
            <p:ph type="body" sz="quarter" idx="15"/>
          </p:nvPr>
        </p:nvSpPr>
        <p:spPr>
          <a:xfrm>
            <a:off x="6777986" y="914711"/>
            <a:ext cx="3125749" cy="60664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2280"/>
              </a:lnSpc>
              <a:buNone/>
              <a:defRPr sz="1316" b="0">
                <a:solidFill>
                  <a:srgbClr val="3465A8"/>
                </a:solidFill>
              </a:defRPr>
            </a:lvl1pPr>
          </a:lstStyle>
          <a:p>
            <a:pPr lvl="0"/>
            <a:r>
              <a:rPr lang="it-IT" dirty="0" smtClean="0"/>
              <a:t>Modifica gli stili del testo dello schema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3048755"/>
            <a:ext cx="3174070" cy="28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4295288" y="3551852"/>
            <a:ext cx="2101238" cy="2024539"/>
          </a:xfrm>
          <a:prstGeom prst="ellipse">
            <a:avLst/>
          </a:prstGeom>
          <a:solidFill>
            <a:srgbClr val="346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9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30" y="3943739"/>
            <a:ext cx="1847354" cy="1264036"/>
          </a:xfrm>
          <a:prstGeom prst="rect">
            <a:avLst/>
          </a:prstGeom>
        </p:spPr>
      </p:pic>
      <p:sp>
        <p:nvSpPr>
          <p:cNvPr id="6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850128"/>
            <a:ext cx="10691813" cy="16519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262" b="1">
                <a:solidFill>
                  <a:srgbClr val="EF8903"/>
                </a:solidFill>
              </a:defRPr>
            </a:lvl1pPr>
          </a:lstStyle>
          <a:p>
            <a:pPr lvl="0"/>
            <a:r>
              <a:rPr lang="it-IT" dirty="0" smtClean="0"/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73176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s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90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7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55" r:id="rId3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visoscuole.it/green-schools-competiti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758489" y="1772689"/>
            <a:ext cx="7771362" cy="2257941"/>
          </a:xfrm>
        </p:spPr>
        <p:txBody>
          <a:bodyPr/>
          <a:lstStyle/>
          <a:p>
            <a:r>
              <a:rPr lang="it-IT" dirty="0" smtClean="0"/>
              <a:t>PRESENTAZIONE</a:t>
            </a:r>
          </a:p>
          <a:p>
            <a:r>
              <a:rPr lang="it-IT" dirty="0"/>
              <a:t>I.P.S.S.A.R  </a:t>
            </a:r>
            <a:r>
              <a:rPr lang="it-IT" dirty="0" smtClean="0"/>
              <a:t>Beltrame</a:t>
            </a:r>
          </a:p>
          <a:p>
            <a:r>
              <a:rPr lang="it-IT" sz="2400" dirty="0" smtClean="0"/>
              <a:t>Via Carso 114 – </a:t>
            </a:r>
            <a:r>
              <a:rPr lang="it-IT" sz="2400" dirty="0" smtClean="0"/>
              <a:t>Vittorio Veneto</a:t>
            </a:r>
            <a:endParaRPr lang="it-IT" sz="2400" dirty="0"/>
          </a:p>
          <a:p>
            <a:endParaRPr lang="it-IT" dirty="0" smtClean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15385" y="4534175"/>
            <a:ext cx="5319160" cy="983400"/>
          </a:xfrm>
        </p:spPr>
        <p:txBody>
          <a:bodyPr/>
          <a:lstStyle/>
          <a:p>
            <a:r>
              <a:rPr lang="it-IT" dirty="0"/>
              <a:t>Servizio di gestione della manutenzione del Patrimonio della Provincia di Treviso.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Global </a:t>
            </a:r>
            <a:r>
              <a:rPr lang="it-IT" dirty="0"/>
              <a:t>Service Manutentivo di IV Generazione</a:t>
            </a:r>
          </a:p>
        </p:txBody>
      </p:sp>
    </p:spTree>
    <p:extLst>
      <p:ext uri="{BB962C8B-B14F-4D97-AF65-F5344CB8AC3E}">
        <p14:creationId xmlns:p14="http://schemas.microsoft.com/office/powerpoint/2010/main" val="41143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745672" y="283798"/>
            <a:ext cx="85928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4000" b="1" dirty="0" err="1" smtClean="0">
                <a:solidFill>
                  <a:schemeClr val="accent2"/>
                </a:solidFill>
                <a:cs typeface="Arial" panose="020B0604020202020204" pitchFamily="34" charset="0"/>
              </a:rPr>
              <a:t>Coming</a:t>
            </a:r>
            <a:r>
              <a:rPr lang="it-IT" sz="4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it-IT" sz="4000" b="1" dirty="0" err="1" smtClean="0">
                <a:solidFill>
                  <a:schemeClr val="accent2"/>
                </a:solidFill>
                <a:cs typeface="Arial" panose="020B0604020202020204" pitchFamily="34" charset="0"/>
              </a:rPr>
              <a:t>soon</a:t>
            </a:r>
            <a:r>
              <a:rPr lang="it-IT" sz="4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…</a:t>
            </a:r>
            <a:endParaRPr lang="it-IT" sz="40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https://www.trevisoscuole.it/wp-content/uploads/2021/12/logo-epic-life-nopixel-1024x5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72" y="1215374"/>
            <a:ext cx="5286078" cy="26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19255" y="4107915"/>
            <a:ext cx="707231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>
                <a:solidFill>
                  <a:srgbClr val="2F424F"/>
                </a:solidFill>
                <a:latin typeface="+mn-lt"/>
              </a:rPr>
              <a:t>Quali sono i comportamenti da adottare per l’uso sostenibile e responsabile dell’energia e delle risorse nella tua casa e nella tua scuola? Quali sono i gesti e le azioni quotidiane che aiutano l’ambiente e ci aiutano a risparmiare energia?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>
                <a:solidFill>
                  <a:srgbClr val="2F424F"/>
                </a:solidFill>
                <a:latin typeface="+mn-lt"/>
              </a:rPr>
              <a:t>Da queste domande nasce EPIC LIFE – Il gioco dell’energia, il gioco che insegna grazie all’aiuto di EPIC, il simpatico tutor della </a:t>
            </a:r>
            <a:r>
              <a:rPr lang="it-IT" altLang="it-IT" sz="1600" dirty="0">
                <a:solidFill>
                  <a:srgbClr val="2F424F"/>
                </a:solidFill>
                <a:latin typeface="+mn-lt"/>
                <a:hlinkClick r:id="rId3"/>
              </a:rPr>
              <a:t>Green Schools </a:t>
            </a:r>
            <a:r>
              <a:rPr lang="it-IT" altLang="it-IT" sz="1600" dirty="0" err="1">
                <a:solidFill>
                  <a:srgbClr val="2F424F"/>
                </a:solidFill>
                <a:latin typeface="+mn-lt"/>
                <a:hlinkClick r:id="rId3"/>
              </a:rPr>
              <a:t>Competition</a:t>
            </a:r>
            <a:r>
              <a:rPr lang="it-IT" altLang="it-IT" sz="1600" dirty="0">
                <a:solidFill>
                  <a:srgbClr val="2F424F"/>
                </a:solidFill>
                <a:latin typeface="+mn-lt"/>
              </a:rPr>
              <a:t>, quali sono i giusti comportamenti da adottare che, se condivisi, possono essere il motore del cambiamento. Tutela ambientale, risparmio energetico e risparmio idrico sono gli ambiti in cui andrai ad agire insieme ad EPIC, adottando comportamenti virtuosi e responsabili.</a:t>
            </a:r>
            <a:br>
              <a:rPr lang="it-IT" altLang="it-IT" sz="1600" dirty="0">
                <a:solidFill>
                  <a:srgbClr val="2F424F"/>
                </a:solidFill>
                <a:latin typeface="+mn-lt"/>
              </a:rPr>
            </a:br>
            <a:r>
              <a:rPr lang="it-IT" altLang="it-IT" sz="1600" dirty="0">
                <a:solidFill>
                  <a:srgbClr val="2F424F"/>
                </a:solidFill>
                <a:latin typeface="+mn-lt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>
                <a:solidFill>
                  <a:srgbClr val="2F424F"/>
                </a:solidFill>
                <a:latin typeface="+mn-lt"/>
              </a:rPr>
              <a:t>Guideremo EPIC in due livelli di gioco: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>
                <a:solidFill>
                  <a:srgbClr val="2F424F"/>
                </a:solidFill>
                <a:latin typeface="+mn-lt"/>
              </a:rPr>
              <a:t>la casa e la scuola.</a:t>
            </a:r>
          </a:p>
        </p:txBody>
      </p:sp>
      <p:pic>
        <p:nvPicPr>
          <p:cNvPr id="1028" name="Picture 4" descr="https://www.trevisoscuole.it/wp-content/uploads/2021/12/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10" y="6068159"/>
            <a:ext cx="1488280" cy="125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745672" y="283798"/>
            <a:ext cx="85928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Seguiteci sui social…</a:t>
            </a:r>
            <a:endParaRPr lang="it-IT" sz="40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1536963"/>
            <a:ext cx="8813550" cy="49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GRAZIE PER L’ATTENZIONE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35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/>
          <p:cNvSpPr txBox="1"/>
          <p:nvPr/>
        </p:nvSpPr>
        <p:spPr>
          <a:xfrm>
            <a:off x="1784710" y="1036930"/>
            <a:ext cx="8033873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accent2"/>
                </a:solidFill>
                <a:cs typeface="Arial" panose="020B0604020202020204" pitchFamily="34" charset="0"/>
              </a:rPr>
              <a:t>COMPOSIZIONE A</a:t>
            </a:r>
            <a:r>
              <a:rPr lang="it-IT" sz="4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TI</a:t>
            </a:r>
            <a:endParaRPr lang="it-IT" sz="40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794B175-161D-4619-A876-1EB950ABA851}"/>
              </a:ext>
            </a:extLst>
          </p:cNvPr>
          <p:cNvSpPr/>
          <p:nvPr/>
        </p:nvSpPr>
        <p:spPr>
          <a:xfrm>
            <a:off x="1953491" y="2364312"/>
            <a:ext cx="8468590" cy="1727200"/>
          </a:xfrm>
          <a:prstGeom prst="rect">
            <a:avLst/>
          </a:prstGeom>
          <a:solidFill>
            <a:schemeClr val="bg1"/>
          </a:solidFill>
          <a:ln w="28575">
            <a:solidFill>
              <a:srgbClr val="219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>
                <a:solidFill>
                  <a:srgbClr val="2F424F"/>
                </a:solidFill>
              </a:rPr>
              <a:t>GOVERNO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DC2A7D-8DCF-494E-B23D-65515A419C9E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70" y="2364312"/>
            <a:ext cx="4108450" cy="171250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CB3DE61-947E-4408-A35C-02A1AC11C7B5}"/>
              </a:ext>
            </a:extLst>
          </p:cNvPr>
          <p:cNvSpPr/>
          <p:nvPr/>
        </p:nvSpPr>
        <p:spPr>
          <a:xfrm>
            <a:off x="1953491" y="4795545"/>
            <a:ext cx="8468590" cy="1727200"/>
          </a:xfrm>
          <a:prstGeom prst="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>
                <a:solidFill>
                  <a:srgbClr val="2F424F"/>
                </a:solidFill>
              </a:rPr>
              <a:t>OPERATIVITÀ</a:t>
            </a:r>
          </a:p>
        </p:txBody>
      </p:sp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71" y="5187109"/>
            <a:ext cx="1325880" cy="443788"/>
          </a:xfrm>
          <a:prstGeom prst="rect">
            <a:avLst/>
          </a:prstGeom>
          <a:noFill/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38600"/>
          <a:stretch/>
        </p:blipFill>
        <p:spPr>
          <a:xfrm>
            <a:off x="2856678" y="5187109"/>
            <a:ext cx="1401386" cy="336333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25" y="4902494"/>
            <a:ext cx="2000250" cy="833755"/>
          </a:xfrm>
          <a:prstGeom prst="rect">
            <a:avLst/>
          </a:prstGeom>
        </p:spPr>
      </p:pic>
      <p:sp>
        <p:nvSpPr>
          <p:cNvPr id="10" name="CasellaDiTesto 3">
            <a:extLst>
              <a:ext uri="{FF2B5EF4-FFF2-40B4-BE49-F238E27FC236}">
                <a16:creationId xmlns:a16="http://schemas.microsoft.com/office/drawing/2014/main" id="{B1D174C8-E444-4D5C-8DE4-0A199EB33B66}"/>
              </a:ext>
            </a:extLst>
          </p:cNvPr>
          <p:cNvSpPr txBox="1"/>
          <p:nvPr/>
        </p:nvSpPr>
        <p:spPr>
          <a:xfrm>
            <a:off x="5136391" y="5630897"/>
            <a:ext cx="2153518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Termica</a:t>
            </a:r>
          </a:p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Idraulica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493798-E7DF-47CB-9CC0-354D2B5561C7}"/>
              </a:ext>
            </a:extLst>
          </p:cNvPr>
          <p:cNvSpPr txBox="1"/>
          <p:nvPr/>
        </p:nvSpPr>
        <p:spPr>
          <a:xfrm>
            <a:off x="2480612" y="5630897"/>
            <a:ext cx="2153518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Edile</a:t>
            </a:r>
          </a:p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Elettrica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3683B6-0D4E-4244-87AF-E024A3AF4102}"/>
              </a:ext>
            </a:extLst>
          </p:cNvPr>
          <p:cNvSpPr txBox="1"/>
          <p:nvPr/>
        </p:nvSpPr>
        <p:spPr>
          <a:xfrm>
            <a:off x="7916971" y="5627044"/>
            <a:ext cx="2192885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i="1" dirty="0" smtClean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</a:t>
            </a:r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Termica</a:t>
            </a:r>
          </a:p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Idraulica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AD419B1-B49D-4630-A957-879210322FB1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6187786" y="4091512"/>
            <a:ext cx="0" cy="704033"/>
          </a:xfrm>
          <a:prstGeom prst="line">
            <a:avLst/>
          </a:prstGeom>
          <a:ln w="12700">
            <a:solidFill>
              <a:srgbClr val="2F424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8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45672" y="283798"/>
            <a:ext cx="8686801" cy="147758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4501" b="1" dirty="0">
                <a:solidFill>
                  <a:srgbClr val="ED7D31"/>
                </a:solidFill>
                <a:cs typeface="Arial" panose="020B0604020202020204" pitchFamily="34" charset="0"/>
              </a:rPr>
              <a:t>RESPONSABILI STRUTTURA ORGANIZZATIVA ATI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45673" y="1993453"/>
            <a:ext cx="8686800" cy="50783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19" indent="-457219">
              <a:buAutoNum type="alphaLcParenR"/>
            </a:pPr>
            <a:r>
              <a:rPr lang="it-IT" b="1" dirty="0">
                <a:solidFill>
                  <a:srgbClr val="ED7D31"/>
                </a:solidFill>
              </a:rPr>
              <a:t>RESPONSABILE DEL CONTRATTO</a:t>
            </a:r>
            <a:r>
              <a:rPr lang="it-IT" dirty="0">
                <a:solidFill>
                  <a:srgbClr val="2F424F"/>
                </a:solidFill>
              </a:rPr>
              <a:t>, a capo della struttura di supporto e si occuperà di coordinare le aree funzionali di ausilio alla Commessa</a:t>
            </a:r>
            <a:r>
              <a:rPr lang="it-IT" dirty="0" smtClean="0">
                <a:solidFill>
                  <a:srgbClr val="2F424F"/>
                </a:solidFill>
              </a:rPr>
              <a:t>.  </a:t>
            </a:r>
            <a:endParaRPr lang="it-IT" dirty="0">
              <a:solidFill>
                <a:srgbClr val="2F424F"/>
              </a:solidFill>
            </a:endParaRPr>
          </a:p>
          <a:p>
            <a:endParaRPr lang="it-IT" b="1" dirty="0">
              <a:solidFill>
                <a:srgbClr val="2F424F"/>
              </a:solidFill>
            </a:endParaRPr>
          </a:p>
          <a:p>
            <a:pPr marL="457219" indent="-457219">
              <a:buAutoNum type="alphaLcParenR" startAt="2"/>
            </a:pPr>
            <a:r>
              <a:rPr lang="it-IT" b="1" dirty="0">
                <a:solidFill>
                  <a:srgbClr val="ED7D31"/>
                </a:solidFill>
              </a:rPr>
              <a:t>RESPONSABILE DI COMMESSA</a:t>
            </a:r>
            <a:r>
              <a:rPr lang="it-IT" dirty="0">
                <a:solidFill>
                  <a:srgbClr val="2F424F"/>
                </a:solidFill>
              </a:rPr>
              <a:t>, la risorsa di collegamento con la struttura di  supporto e coordina le attività gestionali e tecnico operative della commessa.</a:t>
            </a:r>
          </a:p>
          <a:p>
            <a:endParaRPr lang="it-IT" b="1" dirty="0">
              <a:solidFill>
                <a:srgbClr val="3465A8"/>
              </a:solidFill>
            </a:endParaRPr>
          </a:p>
          <a:p>
            <a:pPr marL="457219" indent="-457219">
              <a:buFont typeface="+mj-lt"/>
              <a:buAutoNum type="alphaLcParenR" startAt="3"/>
            </a:pPr>
            <a:r>
              <a:rPr lang="it-IT" b="1" dirty="0">
                <a:solidFill>
                  <a:srgbClr val="ED7D31"/>
                </a:solidFill>
              </a:rPr>
              <a:t>RESPONSABILI TECNICI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Termico/idraulico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Edile/assimilabili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Energia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Elettrico/assimilabili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Informatico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 smtClean="0">
                <a:solidFill>
                  <a:srgbClr val="2F424F"/>
                </a:solidFill>
              </a:rPr>
              <a:t>Sicurezza</a:t>
            </a:r>
          </a:p>
          <a:p>
            <a:pPr marL="914440" lvl="1" indent="-457219">
              <a:buFont typeface="+mj-lt"/>
              <a:buAutoNum type="arabicPeriod"/>
            </a:pPr>
            <a:endParaRPr lang="it-IT" b="1" dirty="0">
              <a:solidFill>
                <a:srgbClr val="2F424F"/>
              </a:solidFill>
            </a:endParaRPr>
          </a:p>
          <a:p>
            <a:pPr marL="457219" indent="-457219">
              <a:buFont typeface="+mj-lt"/>
              <a:buAutoNum type="alphaLcParenR" startAt="3"/>
            </a:pPr>
            <a:r>
              <a:rPr lang="it-IT" b="1" dirty="0" smtClean="0">
                <a:solidFill>
                  <a:srgbClr val="ED7D31"/>
                </a:solidFill>
              </a:rPr>
              <a:t>CUSTODI ENERGETICI</a:t>
            </a:r>
            <a:endParaRPr lang="it-IT" b="1" dirty="0">
              <a:solidFill>
                <a:srgbClr val="ED7D31"/>
              </a:solidFill>
            </a:endParaRPr>
          </a:p>
          <a:p>
            <a:pPr marL="914440" lvl="1" indent="-457219">
              <a:buFont typeface="+mj-lt"/>
              <a:buAutoNum type="arabicPeriod"/>
            </a:pPr>
            <a:r>
              <a:rPr lang="it-IT" dirty="0" smtClean="0">
                <a:solidFill>
                  <a:srgbClr val="2F424F"/>
                </a:solidFill>
              </a:rPr>
              <a:t>Zona A</a:t>
            </a:r>
            <a:endParaRPr lang="it-IT" dirty="0">
              <a:solidFill>
                <a:srgbClr val="2F424F"/>
              </a:solidFill>
            </a:endParaRPr>
          </a:p>
          <a:p>
            <a:pPr marL="914440" lvl="1" indent="-457219">
              <a:buFont typeface="+mj-lt"/>
              <a:buAutoNum type="arabicPeriod"/>
            </a:pPr>
            <a:r>
              <a:rPr lang="it-IT" dirty="0" smtClean="0">
                <a:solidFill>
                  <a:srgbClr val="2F424F"/>
                </a:solidFill>
              </a:rPr>
              <a:t>Zona B</a:t>
            </a:r>
            <a:endParaRPr lang="it-IT" dirty="0">
              <a:solidFill>
                <a:srgbClr val="2F424F"/>
              </a:solidFill>
            </a:endParaRPr>
          </a:p>
          <a:p>
            <a:endParaRPr lang="it-IT" b="1" dirty="0">
              <a:solidFill>
                <a:srgbClr val="3465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smtClean="0"/>
              <a:t>PRESENTAZIONE CUSTODI ENERGETICI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032617" y="3948568"/>
            <a:ext cx="5038605" cy="1872865"/>
          </a:xfrm>
        </p:spPr>
        <p:txBody>
          <a:bodyPr/>
          <a:lstStyle/>
          <a:p>
            <a:r>
              <a:rPr lang="it-IT" dirty="0" smtClean="0"/>
              <a:t>-VISITA ALLO SMART METER</a:t>
            </a:r>
          </a:p>
          <a:p>
            <a:r>
              <a:rPr lang="it-IT" dirty="0" smtClean="0"/>
              <a:t>-VISUALIZZAZIONE DEI CONSUMI SUL SITO GREEN SCHOOL</a:t>
            </a:r>
          </a:p>
          <a:p>
            <a:r>
              <a:rPr lang="it-IT" dirty="0" smtClean="0"/>
              <a:t>-VISUALIZZAZIONE DASHBOARD TV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87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45672" y="283797"/>
            <a:ext cx="867423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  <a:cs typeface="Arial" panose="020B0604020202020204" pitchFamily="34" charset="0"/>
              </a:rPr>
              <a:t>A.1 </a:t>
            </a:r>
            <a:r>
              <a:rPr lang="it-IT" sz="36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 SMART METER</a:t>
            </a:r>
            <a:endParaRPr lang="it-IT" sz="36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745672" y="933994"/>
            <a:ext cx="8183774" cy="207492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32000" indent="-323640" algn="just">
              <a:lnSpc>
                <a:spcPct val="100000"/>
              </a:lnSpc>
              <a:spcAft>
                <a:spcPts val="1417"/>
              </a:spcAft>
            </a:pPr>
            <a:r>
              <a:rPr lang="it-IT" sz="2800" b="1" dirty="0">
                <a:solidFill>
                  <a:schemeClr val="accent2"/>
                </a:solidFill>
                <a:cs typeface="Arial" panose="020B0604020202020204" pitchFamily="34" charset="0"/>
              </a:rPr>
              <a:t>XMETER: </a:t>
            </a:r>
            <a:endParaRPr lang="it-IT" sz="3200" spc="-1" dirty="0">
              <a:latin typeface="Arial"/>
            </a:endParaRP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r>
              <a:rPr lang="it-IT" sz="2000" dirty="0">
                <a:solidFill>
                  <a:srgbClr val="2F424F"/>
                </a:solidFill>
              </a:rPr>
              <a:t>L’ XMETER ha il compito di prelevare e registrare i dati fisici «in campo» mediante alcuni sensori a lui collegati. </a:t>
            </a:r>
          </a:p>
          <a:p>
            <a:endParaRPr lang="it-IT" sz="2000" dirty="0">
              <a:solidFill>
                <a:srgbClr val="2F424F"/>
              </a:solidFill>
            </a:endParaRPr>
          </a:p>
          <a:p>
            <a:endParaRPr lang="it-IT" sz="2000" dirty="0">
              <a:solidFill>
                <a:srgbClr val="2F424F"/>
              </a:solidFill>
            </a:endParaRPr>
          </a:p>
        </p:txBody>
      </p:sp>
      <p:pic>
        <p:nvPicPr>
          <p:cNvPr id="4" name="Picture 44"/>
          <p:cNvPicPr/>
          <p:nvPr/>
        </p:nvPicPr>
        <p:blipFill>
          <a:blip r:embed="rId2"/>
          <a:srcRect l="9405" b="10864"/>
          <a:stretch/>
        </p:blipFill>
        <p:spPr>
          <a:xfrm>
            <a:off x="2960198" y="3376457"/>
            <a:ext cx="6561797" cy="32418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63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45672" y="283797"/>
            <a:ext cx="867423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  <a:cs typeface="Arial" panose="020B0604020202020204" pitchFamily="34" charset="0"/>
              </a:rPr>
              <a:t>A.1 </a:t>
            </a:r>
            <a:r>
              <a:rPr lang="it-IT" sz="36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 SMART METER</a:t>
            </a:r>
            <a:endParaRPr lang="it-IT" sz="36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745672" y="1145009"/>
            <a:ext cx="260359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32000" indent="-323640" algn="just">
              <a:spcAft>
                <a:spcPts val="1417"/>
              </a:spcAft>
            </a:pPr>
            <a:r>
              <a:rPr lang="it-IT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QUANTOMETRO:</a:t>
            </a:r>
            <a:endParaRPr lang="it-IT" sz="2000" dirty="0">
              <a:solidFill>
                <a:srgbClr val="2F424F"/>
              </a:solidFill>
            </a:endParaRPr>
          </a:p>
        </p:txBody>
      </p:sp>
      <p:sp>
        <p:nvSpPr>
          <p:cNvPr id="7" name="TextShape 2"/>
          <p:cNvSpPr txBox="1"/>
          <p:nvPr/>
        </p:nvSpPr>
        <p:spPr>
          <a:xfrm>
            <a:off x="1476960" y="1760000"/>
            <a:ext cx="8706240" cy="1788418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r>
              <a:rPr lang="en-US" sz="2000" dirty="0">
                <a:solidFill>
                  <a:srgbClr val="2F424F"/>
                </a:solidFill>
              </a:rPr>
              <a:t>E’ un </a:t>
            </a:r>
            <a:r>
              <a:rPr lang="en-US" sz="2000" dirty="0" err="1">
                <a:solidFill>
                  <a:srgbClr val="2F424F"/>
                </a:solidFill>
              </a:rPr>
              <a:t>misuratore</a:t>
            </a:r>
            <a:r>
              <a:rPr lang="en-US" sz="2000" dirty="0">
                <a:solidFill>
                  <a:srgbClr val="2F424F"/>
                </a:solidFill>
              </a:rPr>
              <a:t> di </a:t>
            </a:r>
            <a:r>
              <a:rPr lang="en-US" sz="2000" dirty="0" err="1">
                <a:solidFill>
                  <a:srgbClr val="2F424F"/>
                </a:solidFill>
              </a:rPr>
              <a:t>portata</a:t>
            </a:r>
            <a:r>
              <a:rPr lang="en-US" sz="2000" dirty="0">
                <a:solidFill>
                  <a:srgbClr val="2F424F"/>
                </a:solidFill>
              </a:rPr>
              <a:t> di un </a:t>
            </a:r>
            <a:r>
              <a:rPr lang="en-US" sz="2000" dirty="0" err="1">
                <a:solidFill>
                  <a:srgbClr val="2F424F"/>
                </a:solidFill>
              </a:rPr>
              <a:t>aeriforme</a:t>
            </a:r>
            <a:r>
              <a:rPr lang="en-US" sz="2000" dirty="0">
                <a:solidFill>
                  <a:srgbClr val="2F424F"/>
                </a:solidFill>
              </a:rPr>
              <a:t>: </a:t>
            </a:r>
            <a:r>
              <a:rPr lang="en-US" sz="2000" dirty="0" err="1">
                <a:solidFill>
                  <a:srgbClr val="2F424F"/>
                </a:solidFill>
              </a:rPr>
              <a:t>misura</a:t>
            </a:r>
            <a:r>
              <a:rPr lang="en-US" sz="2000" dirty="0">
                <a:solidFill>
                  <a:srgbClr val="2F424F"/>
                </a:solidFill>
              </a:rPr>
              <a:t> la </a:t>
            </a:r>
            <a:r>
              <a:rPr lang="en-US" sz="2000" dirty="0" err="1">
                <a:solidFill>
                  <a:srgbClr val="2F424F"/>
                </a:solidFill>
              </a:rPr>
              <a:t>portata</a:t>
            </a:r>
            <a:r>
              <a:rPr lang="en-US" sz="2000" dirty="0">
                <a:solidFill>
                  <a:srgbClr val="2F424F"/>
                </a:solidFill>
              </a:rPr>
              <a:t> di gas </a:t>
            </a:r>
            <a:r>
              <a:rPr lang="en-US" sz="2000" dirty="0" err="1">
                <a:solidFill>
                  <a:srgbClr val="2F424F"/>
                </a:solidFill>
              </a:rPr>
              <a:t>che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transita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all’interno</a:t>
            </a:r>
            <a:r>
              <a:rPr lang="en-US" sz="2000" dirty="0">
                <a:solidFill>
                  <a:srgbClr val="2F424F"/>
                </a:solidFill>
              </a:rPr>
              <a:t> di </a:t>
            </a:r>
            <a:r>
              <a:rPr lang="en-US" sz="2000" dirty="0" err="1">
                <a:solidFill>
                  <a:srgbClr val="2F424F"/>
                </a:solidFill>
              </a:rPr>
              <a:t>una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tubazione</a:t>
            </a:r>
            <a:r>
              <a:rPr lang="en-US" sz="2000" dirty="0">
                <a:solidFill>
                  <a:srgbClr val="2F424F"/>
                </a:solidFill>
              </a:rPr>
              <a:t> di </a:t>
            </a:r>
            <a:r>
              <a:rPr lang="en-US" sz="2000" dirty="0" err="1">
                <a:solidFill>
                  <a:srgbClr val="2F424F"/>
                </a:solidFill>
              </a:rPr>
              <a:t>diametro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predefinito</a:t>
            </a:r>
            <a:r>
              <a:rPr lang="en-US" sz="2000" dirty="0">
                <a:solidFill>
                  <a:srgbClr val="2F424F"/>
                </a:solidFill>
              </a:rPr>
              <a:t>.</a:t>
            </a: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r>
              <a:rPr lang="en-US" sz="2000" dirty="0">
                <a:solidFill>
                  <a:srgbClr val="2F424F"/>
                </a:solidFill>
              </a:rPr>
              <a:t>Il </a:t>
            </a:r>
            <a:r>
              <a:rPr lang="en-US" sz="2000" dirty="0" err="1">
                <a:solidFill>
                  <a:srgbClr val="2F424F"/>
                </a:solidFill>
              </a:rPr>
              <a:t>quantometro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viene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utilizzato</a:t>
            </a:r>
            <a:r>
              <a:rPr lang="en-US" sz="2000" dirty="0">
                <a:solidFill>
                  <a:srgbClr val="2F424F"/>
                </a:solidFill>
              </a:rPr>
              <a:t> per </a:t>
            </a:r>
            <a:r>
              <a:rPr lang="en-US" sz="2000" dirty="0" err="1">
                <a:solidFill>
                  <a:srgbClr val="2F424F"/>
                </a:solidFill>
              </a:rPr>
              <a:t>misurare</a:t>
            </a:r>
            <a:r>
              <a:rPr lang="en-US" sz="2000" dirty="0">
                <a:solidFill>
                  <a:srgbClr val="2F424F"/>
                </a:solidFill>
              </a:rPr>
              <a:t> la </a:t>
            </a:r>
            <a:r>
              <a:rPr lang="en-US" sz="2000" dirty="0" err="1">
                <a:solidFill>
                  <a:srgbClr val="2F424F"/>
                </a:solidFill>
              </a:rPr>
              <a:t>quantità</a:t>
            </a:r>
            <a:r>
              <a:rPr lang="en-US" sz="2000" dirty="0">
                <a:solidFill>
                  <a:srgbClr val="2F424F"/>
                </a:solidFill>
              </a:rPr>
              <a:t> di GAS METANO </a:t>
            </a:r>
            <a:r>
              <a:rPr lang="en-US" sz="2000" dirty="0" err="1">
                <a:solidFill>
                  <a:srgbClr val="2F424F"/>
                </a:solidFill>
              </a:rPr>
              <a:t>consumato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dall’impianto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termico</a:t>
            </a:r>
            <a:r>
              <a:rPr lang="en-US" sz="2000" dirty="0">
                <a:solidFill>
                  <a:srgbClr val="2F424F"/>
                </a:solidFill>
              </a:rPr>
              <a:t>. </a:t>
            </a:r>
            <a:endParaRPr lang="en-US" sz="1600" spc="-1" dirty="0">
              <a:solidFill>
                <a:srgbClr val="7E93A5"/>
              </a:solidFill>
              <a:latin typeface="Trebuchet MS"/>
            </a:endParaRP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endParaRPr lang="en-US" sz="1600" b="0" strike="noStrike" spc="-1" dirty="0">
              <a:solidFill>
                <a:srgbClr val="7E93A5"/>
              </a:solidFill>
              <a:latin typeface="Trebuchet MS"/>
            </a:endParaRP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endParaRPr lang="en-US" sz="1600" b="0" strike="noStrike" spc="-1" dirty="0">
              <a:solidFill>
                <a:srgbClr val="7E93A5"/>
              </a:solidFill>
              <a:latin typeface="Trebuchet MS"/>
            </a:endParaRPr>
          </a:p>
        </p:txBody>
      </p:sp>
      <p:pic>
        <p:nvPicPr>
          <p:cNvPr id="8" name="Picture 91"/>
          <p:cNvPicPr/>
          <p:nvPr/>
        </p:nvPicPr>
        <p:blipFill>
          <a:blip r:embed="rId2"/>
          <a:srcRect b="50002"/>
          <a:stretch/>
        </p:blipFill>
        <p:spPr>
          <a:xfrm>
            <a:off x="3856892" y="3854354"/>
            <a:ext cx="4107669" cy="31091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4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45672" y="283798"/>
            <a:ext cx="99337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A.2 VISUALIZZAZIONE CONSUMI </a:t>
            </a:r>
            <a:endParaRPr lang="it-IT" sz="40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745672" y="933994"/>
            <a:ext cx="953192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2F424F"/>
                </a:solidFill>
              </a:rPr>
              <a:t>Dal sito Green School è possibile visualizzare anche i consumi della propria Scuola</a:t>
            </a:r>
            <a:endParaRPr lang="it-IT" sz="2000" dirty="0">
              <a:solidFill>
                <a:srgbClr val="2F424F"/>
              </a:solidFill>
            </a:endParaRPr>
          </a:p>
          <a:p>
            <a:endParaRPr lang="it-IT" sz="2000" dirty="0">
              <a:solidFill>
                <a:srgbClr val="2F424F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EF0D38-16DC-4DF4-8C06-B1AEC0E2C924}"/>
              </a:ext>
            </a:extLst>
          </p:cNvPr>
          <p:cNvSpPr txBox="1"/>
          <p:nvPr/>
        </p:nvSpPr>
        <p:spPr>
          <a:xfrm>
            <a:off x="1745672" y="1420209"/>
            <a:ext cx="850523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2F424F"/>
                </a:solidFill>
              </a:rPr>
              <a:t> </a:t>
            </a:r>
            <a:endParaRPr lang="it-IT" sz="1600" b="1" dirty="0">
              <a:solidFill>
                <a:srgbClr val="2F424F"/>
              </a:solidFill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2"/>
          <a:srcRect l="40340" t="369" r="768" b="23977"/>
          <a:stretch/>
        </p:blipFill>
        <p:spPr bwMode="auto">
          <a:xfrm>
            <a:off x="1745672" y="1641880"/>
            <a:ext cx="6470280" cy="4417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/>
          <p:nvPr/>
        </p:nvPicPr>
        <p:blipFill rotWithShape="1">
          <a:blip r:embed="rId3"/>
          <a:srcRect l="40216" r="1016" b="10359"/>
          <a:stretch/>
        </p:blipFill>
        <p:spPr bwMode="auto">
          <a:xfrm>
            <a:off x="5586481" y="3708136"/>
            <a:ext cx="4609833" cy="2975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reccia a destra 7"/>
          <p:cNvSpPr/>
          <p:nvPr/>
        </p:nvSpPr>
        <p:spPr>
          <a:xfrm>
            <a:off x="1359897" y="5053869"/>
            <a:ext cx="385775" cy="2844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3119423" y="5338349"/>
            <a:ext cx="140208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7255527" y="5338349"/>
            <a:ext cx="2692400" cy="6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5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45672" y="283798"/>
            <a:ext cx="99337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A.2 VISUALIZZAZIONE CONSUMI </a:t>
            </a:r>
            <a:endParaRPr lang="it-IT" sz="40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745672" y="933994"/>
            <a:ext cx="953192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it-IT" sz="2000" dirty="0">
              <a:solidFill>
                <a:srgbClr val="2F424F"/>
              </a:solidFill>
            </a:endParaRPr>
          </a:p>
          <a:p>
            <a:endParaRPr lang="it-IT" sz="2000" dirty="0">
              <a:solidFill>
                <a:srgbClr val="2F424F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EF0D38-16DC-4DF4-8C06-B1AEC0E2C924}"/>
              </a:ext>
            </a:extLst>
          </p:cNvPr>
          <p:cNvSpPr txBox="1"/>
          <p:nvPr/>
        </p:nvSpPr>
        <p:spPr>
          <a:xfrm>
            <a:off x="1745672" y="1420209"/>
            <a:ext cx="850523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2F424F"/>
                </a:solidFill>
              </a:rPr>
              <a:t> </a:t>
            </a:r>
            <a:endParaRPr lang="it-IT" sz="1600" b="1" dirty="0">
              <a:solidFill>
                <a:srgbClr val="2F424F"/>
              </a:solidFill>
            </a:endParaRPr>
          </a:p>
        </p:txBody>
      </p:sp>
      <p:pic>
        <p:nvPicPr>
          <p:cNvPr id="10" name="Immagine 9"/>
          <p:cNvPicPr/>
          <p:nvPr/>
        </p:nvPicPr>
        <p:blipFill rotWithShape="1">
          <a:blip r:embed="rId2"/>
          <a:srcRect l="54497" t="8228" r="768" b="25663"/>
          <a:stretch/>
        </p:blipFill>
        <p:spPr bwMode="auto">
          <a:xfrm>
            <a:off x="1782669" y="1641880"/>
            <a:ext cx="8592254" cy="5720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0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745672" y="283798"/>
            <a:ext cx="8177034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A.4 VISUALIZZAZIONE DASHBOARD CONSUMI SUI MONITOR TV</a:t>
            </a:r>
            <a:endParaRPr lang="it-IT" sz="40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/>
          <p:nvPr/>
        </p:nvPicPr>
        <p:blipFill rotWithShape="1">
          <a:blip r:embed="rId2"/>
          <a:srcRect l="39842" t="8484" b="5563"/>
          <a:stretch/>
        </p:blipFill>
        <p:spPr bwMode="auto">
          <a:xfrm>
            <a:off x="1741644" y="2838109"/>
            <a:ext cx="3681730" cy="1775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/>
          <p:nvPr/>
        </p:nvPicPr>
        <p:blipFill rotWithShape="1">
          <a:blip r:embed="rId3"/>
          <a:srcRect l="40216" t="7748" b="8515"/>
          <a:stretch/>
        </p:blipFill>
        <p:spPr bwMode="auto">
          <a:xfrm>
            <a:off x="5818949" y="3438891"/>
            <a:ext cx="3982498" cy="1729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/>
          <p:nvPr/>
        </p:nvPicPr>
        <p:blipFill rotWithShape="1">
          <a:blip r:embed="rId4"/>
          <a:srcRect l="40216" t="12911" b="9991"/>
          <a:stretch/>
        </p:blipFill>
        <p:spPr bwMode="auto">
          <a:xfrm>
            <a:off x="1688634" y="4721643"/>
            <a:ext cx="3844569" cy="1101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/>
          <p:cNvPicPr/>
          <p:nvPr/>
        </p:nvPicPr>
        <p:blipFill rotWithShape="1">
          <a:blip r:embed="rId5"/>
          <a:srcRect l="40465" t="8854" b="4088"/>
          <a:stretch/>
        </p:blipFill>
        <p:spPr bwMode="auto">
          <a:xfrm>
            <a:off x="5834189" y="5367658"/>
            <a:ext cx="3967258" cy="179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49" y="6087922"/>
            <a:ext cx="3814955" cy="113110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89" y="1607237"/>
            <a:ext cx="3967258" cy="176781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741644" y="1628657"/>
            <a:ext cx="3670299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2F424F"/>
                </a:solidFill>
              </a:rPr>
              <a:t>Dal monitor TV presente all’ingresso della Scuola è possibile leggere i consumi.</a:t>
            </a:r>
            <a:endParaRPr lang="it-IT" sz="2000" dirty="0">
              <a:solidFill>
                <a:srgbClr val="2F424F"/>
              </a:solidFill>
            </a:endParaRPr>
          </a:p>
          <a:p>
            <a:endParaRPr lang="it-IT" sz="2000" dirty="0">
              <a:solidFill>
                <a:srgbClr val="2F424F"/>
              </a:solidFill>
            </a:endParaRPr>
          </a:p>
        </p:txBody>
      </p:sp>
      <p:sp>
        <p:nvSpPr>
          <p:cNvPr id="13" name="Freccia a destra 12"/>
          <p:cNvSpPr/>
          <p:nvPr/>
        </p:nvSpPr>
        <p:spPr>
          <a:xfrm>
            <a:off x="5533203" y="1915124"/>
            <a:ext cx="873760" cy="7796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4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</TotalTime>
  <Words>396</Words>
  <Application>Microsoft Office PowerPoint</Application>
  <PresentationFormat>Personalizzato</PresentationFormat>
  <Paragraphs>54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Titillium</vt:lpstr>
      <vt:lpstr>Trebuchet MS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Ivan Ricci</dc:creator>
  <cp:lastModifiedBy>Bisogni Marco</cp:lastModifiedBy>
  <cp:revision>192</cp:revision>
  <dcterms:created xsi:type="dcterms:W3CDTF">2021-03-18T09:36:40Z</dcterms:created>
  <dcterms:modified xsi:type="dcterms:W3CDTF">2022-03-08T10:57:15Z</dcterms:modified>
</cp:coreProperties>
</file>