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61" r:id="rId2"/>
    <p:sldMasterId id="2147483674" r:id="rId3"/>
  </p:sldMasterIdLst>
  <p:notesMasterIdLst>
    <p:notesMasterId r:id="rId37"/>
  </p:notes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Lst>
  <p:sldSz cx="10691813" cy="7559675"/>
  <p:notesSz cx="7559675" cy="10691813"/>
  <p:embeddedFontLst>
    <p:embeddedFont>
      <p:font typeface="Roboto" panose="02000000000000000000" pitchFamily="2" charset="0"/>
      <p:regular r:id="rId38"/>
      <p:bold r:id="rId39"/>
      <p:italic r:id="rId40"/>
      <p:boldItalic r:id="rId4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5" roundtripDataSignature="AMtx7min4OIPjd5DG0+IYdNHc5uVSYPP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E4828D0-DB75-48FC-8CAC-799362510BD1}">
  <a:tblStyle styleId="{BE4828D0-DB75-48FC-8CAC-799362510BD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66" d="100"/>
          <a:sy n="66" d="100"/>
        </p:scale>
        <p:origin x="0" y="0"/>
      </p:cViewPr>
      <p:guideLst/>
    </p:cSldViewPr>
  </p:slide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font" Target="fonts/font2.fntdata"/><Relationship Id="rId21" Type="http://schemas.openxmlformats.org/officeDocument/2006/relationships/slide" Target="slides/slide18.xml"/><Relationship Id="rId34" Type="http://schemas.openxmlformats.org/officeDocument/2006/relationships/slide" Target="slides/slide31.xml"/><Relationship Id="rId47"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font" Target="fonts/font3.fntdata"/><Relationship Id="rId45" Type="http://customschemas.google.com/relationships/presentationmetadata" Target="metadata"/><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8"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font" Target="fonts/font1.fntdata"/><Relationship Id="rId46" Type="http://schemas.openxmlformats.org/officeDocument/2006/relationships/presProps" Target="presProps.xml"/><Relationship Id="rId20" Type="http://schemas.openxmlformats.org/officeDocument/2006/relationships/slide" Target="slides/slide17.xml"/><Relationship Id="rId41" Type="http://schemas.openxmlformats.org/officeDocument/2006/relationships/font" Target="fonts/font4.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55950" y="5078600"/>
            <a:ext cx="6047725" cy="48113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p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6" name="Google Shape;166;p1: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2d28da4b5e2_0_18: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9" name="Google Shape;239;g2d28da4b5e2_0_18: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g2d28da4b5e2_0_3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6" name="Google Shape;246;g2d28da4b5e2_0_3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2d28da4b5e2_0_36: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3" name="Google Shape;253;g2d28da4b5e2_0_36: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2d28da4b5e2_0_42: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 name="Google Shape;260;g2d28da4b5e2_0_42: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2e11659f8ad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7" name="Google Shape;267;g2e11659f8ad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2"/>
        <p:cNvGrpSpPr/>
        <p:nvPr/>
      </p:nvGrpSpPr>
      <p:grpSpPr>
        <a:xfrm>
          <a:off x="0" y="0"/>
          <a:ext cx="0" cy="0"/>
          <a:chOff x="0" y="0"/>
          <a:chExt cx="0" cy="0"/>
        </a:xfrm>
      </p:grpSpPr>
      <p:sp>
        <p:nvSpPr>
          <p:cNvPr id="273" name="Google Shape;273;p7: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74" name="Google Shape;274;p7: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8: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81" name="Google Shape;281;p8: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2dc273116eb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2dc273116eb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9: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93" name="Google Shape;293;p9: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g2dc273116eb_0_7: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0" name="Google Shape;300;g2dc273116eb_0_7: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2: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2: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Google Shape;306;g2da6ddc370f_0_6: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07" name="Google Shape;307;g2da6ddc370f_0_6: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g2da6ddc370f_0_12: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14" name="Google Shape;314;g2da6ddc370f_0_12: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g2da6ddc370f_0_21: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1" name="Google Shape;321;g2da6ddc370f_0_21: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g2dc9347647f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8" name="Google Shape;328;g2dc9347647f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10: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5" name="Google Shape;335;p10: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g2da6ddc370f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2" name="Google Shape;342;g2da6ddc370f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Google Shape;348;p11: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49" name="Google Shape;349;p11: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Google Shape;355;p12: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56" name="Google Shape;356;p12: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1"/>
        <p:cNvGrpSpPr/>
        <p:nvPr/>
      </p:nvGrpSpPr>
      <p:grpSpPr>
        <a:xfrm>
          <a:off x="0" y="0"/>
          <a:ext cx="0" cy="0"/>
          <a:chOff x="0" y="0"/>
          <a:chExt cx="0" cy="0"/>
        </a:xfrm>
      </p:grpSpPr>
      <p:sp>
        <p:nvSpPr>
          <p:cNvPr id="362" name="Google Shape;362;g2dd87af63fc_0_5: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63" name="Google Shape;363;g2dd87af63fc_0_5: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g2df92b1a459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0" name="Google Shape;370;g2df92b1a459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3: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3: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g2e12d381979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77" name="Google Shape;377;g2e12d381979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2"/>
        <p:cNvGrpSpPr/>
        <p:nvPr/>
      </p:nvGrpSpPr>
      <p:grpSpPr>
        <a:xfrm>
          <a:off x="0" y="0"/>
          <a:ext cx="0" cy="0"/>
          <a:chOff x="0" y="0"/>
          <a:chExt cx="0" cy="0"/>
        </a:xfrm>
      </p:grpSpPr>
      <p:sp>
        <p:nvSpPr>
          <p:cNvPr id="383" name="Google Shape;383;p13: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84" name="Google Shape;384;p13: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p14: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1" name="Google Shape;391;p14: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15: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97" name="Google Shape;397;p15: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4: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p4:notes"/>
          <p:cNvSpPr>
            <a:spLocks noGrp="1" noRot="1" noChangeAspect="1"/>
          </p:cNvSpPr>
          <p:nvPr>
            <p:ph type="sldImg" idx="2"/>
          </p:nvPr>
        </p:nvSpPr>
        <p:spPr>
          <a:xfrm>
            <a:off x="946150" y="801688"/>
            <a:ext cx="5668963" cy="40100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5: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4" name="Google Shape;204;p5: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6:notes"/>
          <p:cNvSpPr txBox="1">
            <a:spLocks noGrp="1"/>
          </p:cNvSpPr>
          <p:nvPr>
            <p:ph type="body" idx="1"/>
          </p:nvPr>
        </p:nvSpPr>
        <p:spPr>
          <a:xfrm>
            <a:off x="755950" y="5078600"/>
            <a:ext cx="6047725" cy="4811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6:notes"/>
          <p:cNvSpPr>
            <a:spLocks noGrp="1" noRot="1" noChangeAspect="1"/>
          </p:cNvSpPr>
          <p:nvPr>
            <p:ph type="sldImg" idx="2"/>
          </p:nvPr>
        </p:nvSpPr>
        <p:spPr>
          <a:xfrm>
            <a:off x="1260175" y="801875"/>
            <a:ext cx="5040025" cy="4009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g2d28da4b5e2_0_0: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g2d28da4b5e2_0_0: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g2d28da4b5e2_0_6: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5" name="Google Shape;225;g2d28da4b5e2_0_6: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g2d28da4b5e2_0_12:notes"/>
          <p:cNvSpPr txBox="1">
            <a:spLocks noGrp="1"/>
          </p:cNvSpPr>
          <p:nvPr>
            <p:ph type="body" idx="1"/>
          </p:nvPr>
        </p:nvSpPr>
        <p:spPr>
          <a:xfrm>
            <a:off x="755950" y="5078600"/>
            <a:ext cx="6047700" cy="4811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2" name="Google Shape;232;g2d28da4b5e2_0_12:notes"/>
          <p:cNvSpPr>
            <a:spLocks noGrp="1" noRot="1" noChangeAspect="1"/>
          </p:cNvSpPr>
          <p:nvPr>
            <p:ph type="sldImg" idx="2"/>
          </p:nvPr>
        </p:nvSpPr>
        <p:spPr>
          <a:xfrm>
            <a:off x="1260175" y="801875"/>
            <a:ext cx="5040000" cy="40095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1"/>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41"/>
        <p:cNvGrpSpPr/>
        <p:nvPr/>
      </p:nvGrpSpPr>
      <p:grpSpPr>
        <a:xfrm>
          <a:off x="0" y="0"/>
          <a:ext cx="0" cy="0"/>
          <a:chOff x="0" y="0"/>
          <a:chExt cx="0" cy="0"/>
        </a:xfrm>
      </p:grpSpPr>
      <p:sp>
        <p:nvSpPr>
          <p:cNvPr id="42" name="Google Shape;42;p31"/>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31"/>
          <p:cNvSpPr txBox="1">
            <a:spLocks noGrp="1"/>
          </p:cNvSpPr>
          <p:nvPr>
            <p:ph type="body" idx="1"/>
          </p:nvPr>
        </p:nvSpPr>
        <p:spPr>
          <a:xfrm>
            <a:off x="0" y="185004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31"/>
          <p:cNvSpPr txBox="1">
            <a:spLocks noGrp="1"/>
          </p:cNvSpPr>
          <p:nvPr>
            <p:ph type="body" idx="2"/>
          </p:nvPr>
        </p:nvSpPr>
        <p:spPr>
          <a:xfrm>
            <a:off x="0" y="271296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45"/>
        <p:cNvGrpSpPr/>
        <p:nvPr/>
      </p:nvGrpSpPr>
      <p:grpSpPr>
        <a:xfrm>
          <a:off x="0" y="0"/>
          <a:ext cx="0" cy="0"/>
          <a:chOff x="0" y="0"/>
          <a:chExt cx="0" cy="0"/>
        </a:xfrm>
      </p:grpSpPr>
      <p:sp>
        <p:nvSpPr>
          <p:cNvPr id="46" name="Google Shape;46;p32"/>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32"/>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32"/>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9" name="Google Shape;49;p32"/>
          <p:cNvSpPr txBox="1">
            <a:spLocks noGrp="1"/>
          </p:cNvSpPr>
          <p:nvPr>
            <p:ph type="body" idx="3"/>
          </p:nvPr>
        </p:nvSpPr>
        <p:spPr>
          <a:xfrm>
            <a:off x="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0" name="Google Shape;50;p32"/>
          <p:cNvSpPr txBox="1">
            <a:spLocks noGrp="1"/>
          </p:cNvSpPr>
          <p:nvPr>
            <p:ph type="body" idx="4"/>
          </p:nvPr>
        </p:nvSpPr>
        <p:spPr>
          <a:xfrm>
            <a:off x="547848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51"/>
        <p:cNvGrpSpPr/>
        <p:nvPr/>
      </p:nvGrpSpPr>
      <p:grpSpPr>
        <a:xfrm>
          <a:off x="0" y="0"/>
          <a:ext cx="0" cy="0"/>
          <a:chOff x="0" y="0"/>
          <a:chExt cx="0" cy="0"/>
        </a:xfrm>
      </p:grpSpPr>
      <p:sp>
        <p:nvSpPr>
          <p:cNvPr id="52" name="Google Shape;52;p33"/>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33"/>
          <p:cNvSpPr txBox="1">
            <a:spLocks noGrp="1"/>
          </p:cNvSpPr>
          <p:nvPr>
            <p:ph type="body" idx="1"/>
          </p:nvPr>
        </p:nvSpPr>
        <p:spPr>
          <a:xfrm>
            <a:off x="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33"/>
          <p:cNvSpPr txBox="1">
            <a:spLocks noGrp="1"/>
          </p:cNvSpPr>
          <p:nvPr>
            <p:ph type="body" idx="2"/>
          </p:nvPr>
        </p:nvSpPr>
        <p:spPr>
          <a:xfrm>
            <a:off x="361476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5" name="Google Shape;55;p33"/>
          <p:cNvSpPr txBox="1">
            <a:spLocks noGrp="1"/>
          </p:cNvSpPr>
          <p:nvPr>
            <p:ph type="body" idx="3"/>
          </p:nvPr>
        </p:nvSpPr>
        <p:spPr>
          <a:xfrm>
            <a:off x="722952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6" name="Google Shape;56;p33"/>
          <p:cNvSpPr txBox="1">
            <a:spLocks noGrp="1"/>
          </p:cNvSpPr>
          <p:nvPr>
            <p:ph type="body" idx="4"/>
          </p:nvPr>
        </p:nvSpPr>
        <p:spPr>
          <a:xfrm>
            <a:off x="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7" name="Google Shape;57;p33"/>
          <p:cNvSpPr txBox="1">
            <a:spLocks noGrp="1"/>
          </p:cNvSpPr>
          <p:nvPr>
            <p:ph type="body" idx="5"/>
          </p:nvPr>
        </p:nvSpPr>
        <p:spPr>
          <a:xfrm>
            <a:off x="361476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8" name="Google Shape;58;p33"/>
          <p:cNvSpPr txBox="1">
            <a:spLocks noGrp="1"/>
          </p:cNvSpPr>
          <p:nvPr>
            <p:ph type="body" idx="6"/>
          </p:nvPr>
        </p:nvSpPr>
        <p:spPr>
          <a:xfrm>
            <a:off x="722952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65"/>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66"/>
        <p:cNvGrpSpPr/>
        <p:nvPr/>
      </p:nvGrpSpPr>
      <p:grpSpPr>
        <a:xfrm>
          <a:off x="0" y="0"/>
          <a:ext cx="0" cy="0"/>
          <a:chOff x="0" y="0"/>
          <a:chExt cx="0" cy="0"/>
        </a:xfrm>
      </p:grpSpPr>
      <p:sp>
        <p:nvSpPr>
          <p:cNvPr id="67" name="Google Shape;67;p20"/>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8" name="Google Shape;68;p20"/>
          <p:cNvSpPr txBox="1">
            <a:spLocks noGrp="1"/>
          </p:cNvSpPr>
          <p:nvPr>
            <p:ph type="subTitle" idx="1"/>
          </p:nvPr>
        </p:nvSpPr>
        <p:spPr>
          <a:xfrm>
            <a:off x="0" y="1850040"/>
            <a:ext cx="10691280" cy="165168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69"/>
        <p:cNvGrpSpPr/>
        <p:nvPr/>
      </p:nvGrpSpPr>
      <p:grpSpPr>
        <a:xfrm>
          <a:off x="0" y="0"/>
          <a:ext cx="0" cy="0"/>
          <a:chOff x="0" y="0"/>
          <a:chExt cx="0" cy="0"/>
        </a:xfrm>
      </p:grpSpPr>
      <p:sp>
        <p:nvSpPr>
          <p:cNvPr id="70" name="Google Shape;70;p34"/>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1" name="Google Shape;71;p34"/>
          <p:cNvSpPr txBox="1">
            <a:spLocks noGrp="1"/>
          </p:cNvSpPr>
          <p:nvPr>
            <p:ph type="body" idx="1"/>
          </p:nvPr>
        </p:nvSpPr>
        <p:spPr>
          <a:xfrm>
            <a:off x="0" y="1850040"/>
            <a:ext cx="1069128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72"/>
        <p:cNvGrpSpPr/>
        <p:nvPr/>
      </p:nvGrpSpPr>
      <p:grpSpPr>
        <a:xfrm>
          <a:off x="0" y="0"/>
          <a:ext cx="0" cy="0"/>
          <a:chOff x="0" y="0"/>
          <a:chExt cx="0" cy="0"/>
        </a:xfrm>
      </p:grpSpPr>
      <p:sp>
        <p:nvSpPr>
          <p:cNvPr id="73" name="Google Shape;73;p35"/>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35"/>
          <p:cNvSpPr txBox="1">
            <a:spLocks noGrp="1"/>
          </p:cNvSpPr>
          <p:nvPr>
            <p:ph type="body" idx="1"/>
          </p:nvPr>
        </p:nvSpPr>
        <p:spPr>
          <a:xfrm>
            <a:off x="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35"/>
          <p:cNvSpPr txBox="1">
            <a:spLocks noGrp="1"/>
          </p:cNvSpPr>
          <p:nvPr>
            <p:ph type="body" idx="2"/>
          </p:nvPr>
        </p:nvSpPr>
        <p:spPr>
          <a:xfrm>
            <a:off x="547848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6"/>
        <p:cNvGrpSpPr/>
        <p:nvPr/>
      </p:nvGrpSpPr>
      <p:grpSpPr>
        <a:xfrm>
          <a:off x="0" y="0"/>
          <a:ext cx="0" cy="0"/>
          <a:chOff x="0" y="0"/>
          <a:chExt cx="0" cy="0"/>
        </a:xfrm>
      </p:grpSpPr>
      <p:sp>
        <p:nvSpPr>
          <p:cNvPr id="77" name="Google Shape;77;p36"/>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78"/>
        <p:cNvGrpSpPr/>
        <p:nvPr/>
      </p:nvGrpSpPr>
      <p:grpSpPr>
        <a:xfrm>
          <a:off x="0" y="0"/>
          <a:ext cx="0" cy="0"/>
          <a:chOff x="0" y="0"/>
          <a:chExt cx="0" cy="0"/>
        </a:xfrm>
      </p:grpSpPr>
      <p:sp>
        <p:nvSpPr>
          <p:cNvPr id="79" name="Google Shape;79;p37"/>
          <p:cNvSpPr txBox="1">
            <a:spLocks noGrp="1"/>
          </p:cNvSpPr>
          <p:nvPr>
            <p:ph type="subTitle" idx="1"/>
          </p:nvPr>
        </p:nvSpPr>
        <p:spPr>
          <a:xfrm>
            <a:off x="534240" y="301320"/>
            <a:ext cx="9622080" cy="585036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80"/>
        <p:cNvGrpSpPr/>
        <p:nvPr/>
      </p:nvGrpSpPr>
      <p:grpSpPr>
        <a:xfrm>
          <a:off x="0" y="0"/>
          <a:ext cx="0" cy="0"/>
          <a:chOff x="0" y="0"/>
          <a:chExt cx="0" cy="0"/>
        </a:xfrm>
      </p:grpSpPr>
      <p:sp>
        <p:nvSpPr>
          <p:cNvPr id="81" name="Google Shape;81;p38"/>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38"/>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3" name="Google Shape;83;p38"/>
          <p:cNvSpPr txBox="1">
            <a:spLocks noGrp="1"/>
          </p:cNvSpPr>
          <p:nvPr>
            <p:ph type="body" idx="2"/>
          </p:nvPr>
        </p:nvSpPr>
        <p:spPr>
          <a:xfrm>
            <a:off x="547848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4" name="Google Shape;84;p38"/>
          <p:cNvSpPr txBox="1">
            <a:spLocks noGrp="1"/>
          </p:cNvSpPr>
          <p:nvPr>
            <p:ph type="body" idx="3"/>
          </p:nvPr>
        </p:nvSpPr>
        <p:spPr>
          <a:xfrm>
            <a:off x="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2"/>
        <p:cNvGrpSpPr/>
        <p:nvPr/>
      </p:nvGrpSpPr>
      <p:grpSpPr>
        <a:xfrm>
          <a:off x="0" y="0"/>
          <a:ext cx="0" cy="0"/>
          <a:chOff x="0" y="0"/>
          <a:chExt cx="0" cy="0"/>
        </a:xfrm>
      </p:grpSpPr>
      <p:sp>
        <p:nvSpPr>
          <p:cNvPr id="13" name="Google Shape;13;p23"/>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3"/>
          <p:cNvSpPr txBox="1">
            <a:spLocks noGrp="1"/>
          </p:cNvSpPr>
          <p:nvPr>
            <p:ph type="subTitle" idx="1"/>
          </p:nvPr>
        </p:nvSpPr>
        <p:spPr>
          <a:xfrm>
            <a:off x="0" y="1850040"/>
            <a:ext cx="10691280" cy="165168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85"/>
        <p:cNvGrpSpPr/>
        <p:nvPr/>
      </p:nvGrpSpPr>
      <p:grpSpPr>
        <a:xfrm>
          <a:off x="0" y="0"/>
          <a:ext cx="0" cy="0"/>
          <a:chOff x="0" y="0"/>
          <a:chExt cx="0" cy="0"/>
        </a:xfrm>
      </p:grpSpPr>
      <p:sp>
        <p:nvSpPr>
          <p:cNvPr id="86" name="Google Shape;86;p39"/>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7" name="Google Shape;87;p39"/>
          <p:cNvSpPr txBox="1">
            <a:spLocks noGrp="1"/>
          </p:cNvSpPr>
          <p:nvPr>
            <p:ph type="body" idx="1"/>
          </p:nvPr>
        </p:nvSpPr>
        <p:spPr>
          <a:xfrm>
            <a:off x="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8" name="Google Shape;88;p39"/>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9" name="Google Shape;89;p39"/>
          <p:cNvSpPr txBox="1">
            <a:spLocks noGrp="1"/>
          </p:cNvSpPr>
          <p:nvPr>
            <p:ph type="body" idx="3"/>
          </p:nvPr>
        </p:nvSpPr>
        <p:spPr>
          <a:xfrm>
            <a:off x="547848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90"/>
        <p:cNvGrpSpPr/>
        <p:nvPr/>
      </p:nvGrpSpPr>
      <p:grpSpPr>
        <a:xfrm>
          <a:off x="0" y="0"/>
          <a:ext cx="0" cy="0"/>
          <a:chOff x="0" y="0"/>
          <a:chExt cx="0" cy="0"/>
        </a:xfrm>
      </p:grpSpPr>
      <p:sp>
        <p:nvSpPr>
          <p:cNvPr id="91" name="Google Shape;91;p40"/>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2" name="Google Shape;92;p40"/>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3" name="Google Shape;93;p40"/>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4" name="Google Shape;94;p40"/>
          <p:cNvSpPr txBox="1">
            <a:spLocks noGrp="1"/>
          </p:cNvSpPr>
          <p:nvPr>
            <p:ph type="body" idx="3"/>
          </p:nvPr>
        </p:nvSpPr>
        <p:spPr>
          <a:xfrm>
            <a:off x="0" y="271296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95"/>
        <p:cNvGrpSpPr/>
        <p:nvPr/>
      </p:nvGrpSpPr>
      <p:grpSpPr>
        <a:xfrm>
          <a:off x="0" y="0"/>
          <a:ext cx="0" cy="0"/>
          <a:chOff x="0" y="0"/>
          <a:chExt cx="0" cy="0"/>
        </a:xfrm>
      </p:grpSpPr>
      <p:sp>
        <p:nvSpPr>
          <p:cNvPr id="96" name="Google Shape;96;p41"/>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7" name="Google Shape;97;p41"/>
          <p:cNvSpPr txBox="1">
            <a:spLocks noGrp="1"/>
          </p:cNvSpPr>
          <p:nvPr>
            <p:ph type="body" idx="1"/>
          </p:nvPr>
        </p:nvSpPr>
        <p:spPr>
          <a:xfrm>
            <a:off x="0" y="185004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98" name="Google Shape;98;p41"/>
          <p:cNvSpPr txBox="1">
            <a:spLocks noGrp="1"/>
          </p:cNvSpPr>
          <p:nvPr>
            <p:ph type="body" idx="2"/>
          </p:nvPr>
        </p:nvSpPr>
        <p:spPr>
          <a:xfrm>
            <a:off x="0" y="271296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99"/>
        <p:cNvGrpSpPr/>
        <p:nvPr/>
      </p:nvGrpSpPr>
      <p:grpSpPr>
        <a:xfrm>
          <a:off x="0" y="0"/>
          <a:ext cx="0" cy="0"/>
          <a:chOff x="0" y="0"/>
          <a:chExt cx="0" cy="0"/>
        </a:xfrm>
      </p:grpSpPr>
      <p:sp>
        <p:nvSpPr>
          <p:cNvPr id="100" name="Google Shape;100;p42"/>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1" name="Google Shape;101;p42"/>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2" name="Google Shape;102;p42"/>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3" name="Google Shape;103;p42"/>
          <p:cNvSpPr txBox="1">
            <a:spLocks noGrp="1"/>
          </p:cNvSpPr>
          <p:nvPr>
            <p:ph type="body" idx="3"/>
          </p:nvPr>
        </p:nvSpPr>
        <p:spPr>
          <a:xfrm>
            <a:off x="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4" name="Google Shape;104;p42"/>
          <p:cNvSpPr txBox="1">
            <a:spLocks noGrp="1"/>
          </p:cNvSpPr>
          <p:nvPr>
            <p:ph type="body" idx="4"/>
          </p:nvPr>
        </p:nvSpPr>
        <p:spPr>
          <a:xfrm>
            <a:off x="547848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05"/>
        <p:cNvGrpSpPr/>
        <p:nvPr/>
      </p:nvGrpSpPr>
      <p:grpSpPr>
        <a:xfrm>
          <a:off x="0" y="0"/>
          <a:ext cx="0" cy="0"/>
          <a:chOff x="0" y="0"/>
          <a:chExt cx="0" cy="0"/>
        </a:xfrm>
      </p:grpSpPr>
      <p:sp>
        <p:nvSpPr>
          <p:cNvPr id="106" name="Google Shape;106;p43"/>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 name="Google Shape;107;p43"/>
          <p:cNvSpPr txBox="1">
            <a:spLocks noGrp="1"/>
          </p:cNvSpPr>
          <p:nvPr>
            <p:ph type="body" idx="1"/>
          </p:nvPr>
        </p:nvSpPr>
        <p:spPr>
          <a:xfrm>
            <a:off x="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8" name="Google Shape;108;p43"/>
          <p:cNvSpPr txBox="1">
            <a:spLocks noGrp="1"/>
          </p:cNvSpPr>
          <p:nvPr>
            <p:ph type="body" idx="2"/>
          </p:nvPr>
        </p:nvSpPr>
        <p:spPr>
          <a:xfrm>
            <a:off x="361476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09" name="Google Shape;109;p43"/>
          <p:cNvSpPr txBox="1">
            <a:spLocks noGrp="1"/>
          </p:cNvSpPr>
          <p:nvPr>
            <p:ph type="body" idx="3"/>
          </p:nvPr>
        </p:nvSpPr>
        <p:spPr>
          <a:xfrm>
            <a:off x="722952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0" name="Google Shape;110;p43"/>
          <p:cNvSpPr txBox="1">
            <a:spLocks noGrp="1"/>
          </p:cNvSpPr>
          <p:nvPr>
            <p:ph type="body" idx="4"/>
          </p:nvPr>
        </p:nvSpPr>
        <p:spPr>
          <a:xfrm>
            <a:off x="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1" name="Google Shape;111;p43"/>
          <p:cNvSpPr txBox="1">
            <a:spLocks noGrp="1"/>
          </p:cNvSpPr>
          <p:nvPr>
            <p:ph type="body" idx="5"/>
          </p:nvPr>
        </p:nvSpPr>
        <p:spPr>
          <a:xfrm>
            <a:off x="361476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12" name="Google Shape;112;p43"/>
          <p:cNvSpPr txBox="1">
            <a:spLocks noGrp="1"/>
          </p:cNvSpPr>
          <p:nvPr>
            <p:ph type="body" idx="6"/>
          </p:nvPr>
        </p:nvSpPr>
        <p:spPr>
          <a:xfrm>
            <a:off x="722952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16"/>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Slide" type="tx">
  <p:cSld name="TITLE_AND_BODY">
    <p:spTree>
      <p:nvGrpSpPr>
        <p:cNvPr id="1" name="Shape 117"/>
        <p:cNvGrpSpPr/>
        <p:nvPr/>
      </p:nvGrpSpPr>
      <p:grpSpPr>
        <a:xfrm>
          <a:off x="0" y="0"/>
          <a:ext cx="0" cy="0"/>
          <a:chOff x="0" y="0"/>
          <a:chExt cx="0" cy="0"/>
        </a:xfrm>
      </p:grpSpPr>
      <p:sp>
        <p:nvSpPr>
          <p:cNvPr id="118" name="Google Shape;118;p44"/>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19" name="Google Shape;119;p44"/>
          <p:cNvSpPr txBox="1">
            <a:spLocks noGrp="1"/>
          </p:cNvSpPr>
          <p:nvPr>
            <p:ph type="subTitle" idx="1"/>
          </p:nvPr>
        </p:nvSpPr>
        <p:spPr>
          <a:xfrm>
            <a:off x="0" y="1850040"/>
            <a:ext cx="10691280" cy="165168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20"/>
        <p:cNvGrpSpPr/>
        <p:nvPr/>
      </p:nvGrpSpPr>
      <p:grpSpPr>
        <a:xfrm>
          <a:off x="0" y="0"/>
          <a:ext cx="0" cy="0"/>
          <a:chOff x="0" y="0"/>
          <a:chExt cx="0" cy="0"/>
        </a:xfrm>
      </p:grpSpPr>
      <p:sp>
        <p:nvSpPr>
          <p:cNvPr id="121" name="Google Shape;121;p45"/>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45"/>
          <p:cNvSpPr txBox="1">
            <a:spLocks noGrp="1"/>
          </p:cNvSpPr>
          <p:nvPr>
            <p:ph type="body" idx="1"/>
          </p:nvPr>
        </p:nvSpPr>
        <p:spPr>
          <a:xfrm>
            <a:off x="0" y="1850040"/>
            <a:ext cx="1069128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23"/>
        <p:cNvGrpSpPr/>
        <p:nvPr/>
      </p:nvGrpSpPr>
      <p:grpSpPr>
        <a:xfrm>
          <a:off x="0" y="0"/>
          <a:ext cx="0" cy="0"/>
          <a:chOff x="0" y="0"/>
          <a:chExt cx="0" cy="0"/>
        </a:xfrm>
      </p:grpSpPr>
      <p:sp>
        <p:nvSpPr>
          <p:cNvPr id="124" name="Google Shape;124;p46"/>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5" name="Google Shape;125;p46"/>
          <p:cNvSpPr txBox="1">
            <a:spLocks noGrp="1"/>
          </p:cNvSpPr>
          <p:nvPr>
            <p:ph type="body" idx="1"/>
          </p:nvPr>
        </p:nvSpPr>
        <p:spPr>
          <a:xfrm>
            <a:off x="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26" name="Google Shape;126;p46"/>
          <p:cNvSpPr txBox="1">
            <a:spLocks noGrp="1"/>
          </p:cNvSpPr>
          <p:nvPr>
            <p:ph type="body" idx="2"/>
          </p:nvPr>
        </p:nvSpPr>
        <p:spPr>
          <a:xfrm>
            <a:off x="547848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27"/>
        <p:cNvGrpSpPr/>
        <p:nvPr/>
      </p:nvGrpSpPr>
      <p:grpSpPr>
        <a:xfrm>
          <a:off x="0" y="0"/>
          <a:ext cx="0" cy="0"/>
          <a:chOff x="0" y="0"/>
          <a:chExt cx="0" cy="0"/>
        </a:xfrm>
      </p:grpSpPr>
      <p:sp>
        <p:nvSpPr>
          <p:cNvPr id="128" name="Google Shape;128;p47"/>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Content" type="obj">
  <p:cSld name="OBJECT">
    <p:spTree>
      <p:nvGrpSpPr>
        <p:cNvPr id="1" name="Shape 15"/>
        <p:cNvGrpSpPr/>
        <p:nvPr/>
      </p:nvGrpSpPr>
      <p:grpSpPr>
        <a:xfrm>
          <a:off x="0" y="0"/>
          <a:ext cx="0" cy="0"/>
          <a:chOff x="0" y="0"/>
          <a:chExt cx="0" cy="0"/>
        </a:xfrm>
      </p:grpSpPr>
      <p:sp>
        <p:nvSpPr>
          <p:cNvPr id="16" name="Google Shape;16;p24"/>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4"/>
          <p:cNvSpPr txBox="1">
            <a:spLocks noGrp="1"/>
          </p:cNvSpPr>
          <p:nvPr>
            <p:ph type="body" idx="1"/>
          </p:nvPr>
        </p:nvSpPr>
        <p:spPr>
          <a:xfrm>
            <a:off x="0" y="1850040"/>
            <a:ext cx="1069128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129"/>
        <p:cNvGrpSpPr/>
        <p:nvPr/>
      </p:nvGrpSpPr>
      <p:grpSpPr>
        <a:xfrm>
          <a:off x="0" y="0"/>
          <a:ext cx="0" cy="0"/>
          <a:chOff x="0" y="0"/>
          <a:chExt cx="0" cy="0"/>
        </a:xfrm>
      </p:grpSpPr>
      <p:sp>
        <p:nvSpPr>
          <p:cNvPr id="130" name="Google Shape;130;p48"/>
          <p:cNvSpPr txBox="1">
            <a:spLocks noGrp="1"/>
          </p:cNvSpPr>
          <p:nvPr>
            <p:ph type="subTitle" idx="1"/>
          </p:nvPr>
        </p:nvSpPr>
        <p:spPr>
          <a:xfrm>
            <a:off x="534240" y="301320"/>
            <a:ext cx="9622080" cy="585036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131"/>
        <p:cNvGrpSpPr/>
        <p:nvPr/>
      </p:nvGrpSpPr>
      <p:grpSpPr>
        <a:xfrm>
          <a:off x="0" y="0"/>
          <a:ext cx="0" cy="0"/>
          <a:chOff x="0" y="0"/>
          <a:chExt cx="0" cy="0"/>
        </a:xfrm>
      </p:grpSpPr>
      <p:sp>
        <p:nvSpPr>
          <p:cNvPr id="132" name="Google Shape;132;p49"/>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3" name="Google Shape;133;p49"/>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4" name="Google Shape;134;p49"/>
          <p:cNvSpPr txBox="1">
            <a:spLocks noGrp="1"/>
          </p:cNvSpPr>
          <p:nvPr>
            <p:ph type="body" idx="2"/>
          </p:nvPr>
        </p:nvSpPr>
        <p:spPr>
          <a:xfrm>
            <a:off x="547848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5" name="Google Shape;135;p49"/>
          <p:cNvSpPr txBox="1">
            <a:spLocks noGrp="1"/>
          </p:cNvSpPr>
          <p:nvPr>
            <p:ph type="body" idx="3"/>
          </p:nvPr>
        </p:nvSpPr>
        <p:spPr>
          <a:xfrm>
            <a:off x="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136"/>
        <p:cNvGrpSpPr/>
        <p:nvPr/>
      </p:nvGrpSpPr>
      <p:grpSpPr>
        <a:xfrm>
          <a:off x="0" y="0"/>
          <a:ext cx="0" cy="0"/>
          <a:chOff x="0" y="0"/>
          <a:chExt cx="0" cy="0"/>
        </a:xfrm>
      </p:grpSpPr>
      <p:sp>
        <p:nvSpPr>
          <p:cNvPr id="137" name="Google Shape;137;p50"/>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8" name="Google Shape;138;p50"/>
          <p:cNvSpPr txBox="1">
            <a:spLocks noGrp="1"/>
          </p:cNvSpPr>
          <p:nvPr>
            <p:ph type="body" idx="1"/>
          </p:nvPr>
        </p:nvSpPr>
        <p:spPr>
          <a:xfrm>
            <a:off x="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39" name="Google Shape;139;p50"/>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0" name="Google Shape;140;p50"/>
          <p:cNvSpPr txBox="1">
            <a:spLocks noGrp="1"/>
          </p:cNvSpPr>
          <p:nvPr>
            <p:ph type="body" idx="3"/>
          </p:nvPr>
        </p:nvSpPr>
        <p:spPr>
          <a:xfrm>
            <a:off x="547848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141"/>
        <p:cNvGrpSpPr/>
        <p:nvPr/>
      </p:nvGrpSpPr>
      <p:grpSpPr>
        <a:xfrm>
          <a:off x="0" y="0"/>
          <a:ext cx="0" cy="0"/>
          <a:chOff x="0" y="0"/>
          <a:chExt cx="0" cy="0"/>
        </a:xfrm>
      </p:grpSpPr>
      <p:sp>
        <p:nvSpPr>
          <p:cNvPr id="142" name="Google Shape;142;p51"/>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3" name="Google Shape;143;p51"/>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4" name="Google Shape;144;p51"/>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5" name="Google Shape;145;p51"/>
          <p:cNvSpPr txBox="1">
            <a:spLocks noGrp="1"/>
          </p:cNvSpPr>
          <p:nvPr>
            <p:ph type="body" idx="3"/>
          </p:nvPr>
        </p:nvSpPr>
        <p:spPr>
          <a:xfrm>
            <a:off x="0" y="271296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Content over Content" type="objOverTx">
  <p:cSld name="OBJECT_OVER_TEXT">
    <p:spTree>
      <p:nvGrpSpPr>
        <p:cNvPr id="1" name="Shape 146"/>
        <p:cNvGrpSpPr/>
        <p:nvPr/>
      </p:nvGrpSpPr>
      <p:grpSpPr>
        <a:xfrm>
          <a:off x="0" y="0"/>
          <a:ext cx="0" cy="0"/>
          <a:chOff x="0" y="0"/>
          <a:chExt cx="0" cy="0"/>
        </a:xfrm>
      </p:grpSpPr>
      <p:sp>
        <p:nvSpPr>
          <p:cNvPr id="147" name="Google Shape;147;p52"/>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8" name="Google Shape;148;p52"/>
          <p:cNvSpPr txBox="1">
            <a:spLocks noGrp="1"/>
          </p:cNvSpPr>
          <p:nvPr>
            <p:ph type="body" idx="1"/>
          </p:nvPr>
        </p:nvSpPr>
        <p:spPr>
          <a:xfrm>
            <a:off x="0" y="185004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9" name="Google Shape;149;p52"/>
          <p:cNvSpPr txBox="1">
            <a:spLocks noGrp="1"/>
          </p:cNvSpPr>
          <p:nvPr>
            <p:ph type="body" idx="2"/>
          </p:nvPr>
        </p:nvSpPr>
        <p:spPr>
          <a:xfrm>
            <a:off x="0" y="271296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Title, 4 Content" type="fourObj">
  <p:cSld name="FOUR_OBJECTS">
    <p:spTree>
      <p:nvGrpSpPr>
        <p:cNvPr id="1" name="Shape 150"/>
        <p:cNvGrpSpPr/>
        <p:nvPr/>
      </p:nvGrpSpPr>
      <p:grpSpPr>
        <a:xfrm>
          <a:off x="0" y="0"/>
          <a:ext cx="0" cy="0"/>
          <a:chOff x="0" y="0"/>
          <a:chExt cx="0" cy="0"/>
        </a:xfrm>
      </p:grpSpPr>
      <p:sp>
        <p:nvSpPr>
          <p:cNvPr id="151" name="Google Shape;151;p53"/>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2" name="Google Shape;152;p53"/>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3" name="Google Shape;153;p53"/>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4" name="Google Shape;154;p53"/>
          <p:cNvSpPr txBox="1">
            <a:spLocks noGrp="1"/>
          </p:cNvSpPr>
          <p:nvPr>
            <p:ph type="body" idx="3"/>
          </p:nvPr>
        </p:nvSpPr>
        <p:spPr>
          <a:xfrm>
            <a:off x="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5" name="Google Shape;155;p53"/>
          <p:cNvSpPr txBox="1">
            <a:spLocks noGrp="1"/>
          </p:cNvSpPr>
          <p:nvPr>
            <p:ph type="body" idx="4"/>
          </p:nvPr>
        </p:nvSpPr>
        <p:spPr>
          <a:xfrm>
            <a:off x="547848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Title, 6 Content">
  <p:cSld name="Title, 6 Content">
    <p:spTree>
      <p:nvGrpSpPr>
        <p:cNvPr id="1" name="Shape 156"/>
        <p:cNvGrpSpPr/>
        <p:nvPr/>
      </p:nvGrpSpPr>
      <p:grpSpPr>
        <a:xfrm>
          <a:off x="0" y="0"/>
          <a:ext cx="0" cy="0"/>
          <a:chOff x="0" y="0"/>
          <a:chExt cx="0" cy="0"/>
        </a:xfrm>
      </p:grpSpPr>
      <p:sp>
        <p:nvSpPr>
          <p:cNvPr id="157" name="Google Shape;157;p54"/>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58" name="Google Shape;158;p54"/>
          <p:cNvSpPr txBox="1">
            <a:spLocks noGrp="1"/>
          </p:cNvSpPr>
          <p:nvPr>
            <p:ph type="body" idx="1"/>
          </p:nvPr>
        </p:nvSpPr>
        <p:spPr>
          <a:xfrm>
            <a:off x="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59" name="Google Shape;159;p54"/>
          <p:cNvSpPr txBox="1">
            <a:spLocks noGrp="1"/>
          </p:cNvSpPr>
          <p:nvPr>
            <p:ph type="body" idx="2"/>
          </p:nvPr>
        </p:nvSpPr>
        <p:spPr>
          <a:xfrm>
            <a:off x="361476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0" name="Google Shape;160;p54"/>
          <p:cNvSpPr txBox="1">
            <a:spLocks noGrp="1"/>
          </p:cNvSpPr>
          <p:nvPr>
            <p:ph type="body" idx="3"/>
          </p:nvPr>
        </p:nvSpPr>
        <p:spPr>
          <a:xfrm>
            <a:off x="7229520" y="185004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1" name="Google Shape;161;p54"/>
          <p:cNvSpPr txBox="1">
            <a:spLocks noGrp="1"/>
          </p:cNvSpPr>
          <p:nvPr>
            <p:ph type="body" idx="4"/>
          </p:nvPr>
        </p:nvSpPr>
        <p:spPr>
          <a:xfrm>
            <a:off x="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2" name="Google Shape;162;p54"/>
          <p:cNvSpPr txBox="1">
            <a:spLocks noGrp="1"/>
          </p:cNvSpPr>
          <p:nvPr>
            <p:ph type="body" idx="5"/>
          </p:nvPr>
        </p:nvSpPr>
        <p:spPr>
          <a:xfrm>
            <a:off x="361476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63" name="Google Shape;163;p54"/>
          <p:cNvSpPr txBox="1">
            <a:spLocks noGrp="1"/>
          </p:cNvSpPr>
          <p:nvPr>
            <p:ph type="body" idx="6"/>
          </p:nvPr>
        </p:nvSpPr>
        <p:spPr>
          <a:xfrm>
            <a:off x="7229520" y="2712960"/>
            <a:ext cx="34423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2 Content" type="twoObj">
  <p:cSld name="TWO_OBJECTS">
    <p:spTree>
      <p:nvGrpSpPr>
        <p:cNvPr id="1" name="Shape 18"/>
        <p:cNvGrpSpPr/>
        <p:nvPr/>
      </p:nvGrpSpPr>
      <p:grpSpPr>
        <a:xfrm>
          <a:off x="0" y="0"/>
          <a:ext cx="0" cy="0"/>
          <a:chOff x="0" y="0"/>
          <a:chExt cx="0" cy="0"/>
        </a:xfrm>
      </p:grpSpPr>
      <p:sp>
        <p:nvSpPr>
          <p:cNvPr id="19" name="Google Shape;19;p25"/>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25"/>
          <p:cNvSpPr txBox="1">
            <a:spLocks noGrp="1"/>
          </p:cNvSpPr>
          <p:nvPr>
            <p:ph type="body" idx="1"/>
          </p:nvPr>
        </p:nvSpPr>
        <p:spPr>
          <a:xfrm>
            <a:off x="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1" name="Google Shape;21;p25"/>
          <p:cNvSpPr txBox="1">
            <a:spLocks noGrp="1"/>
          </p:cNvSpPr>
          <p:nvPr>
            <p:ph type="body" idx="2"/>
          </p:nvPr>
        </p:nvSpPr>
        <p:spPr>
          <a:xfrm>
            <a:off x="547848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2"/>
        <p:cNvGrpSpPr/>
        <p:nvPr/>
      </p:nvGrpSpPr>
      <p:grpSpPr>
        <a:xfrm>
          <a:off x="0" y="0"/>
          <a:ext cx="0" cy="0"/>
          <a:chOff x="0" y="0"/>
          <a:chExt cx="0" cy="0"/>
        </a:xfrm>
      </p:grpSpPr>
      <p:sp>
        <p:nvSpPr>
          <p:cNvPr id="23" name="Google Shape;23;p26"/>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entered Text" type="objOnly">
  <p:cSld name="OBJECT_ONLY">
    <p:spTree>
      <p:nvGrpSpPr>
        <p:cNvPr id="1" name="Shape 24"/>
        <p:cNvGrpSpPr/>
        <p:nvPr/>
      </p:nvGrpSpPr>
      <p:grpSpPr>
        <a:xfrm>
          <a:off x="0" y="0"/>
          <a:ext cx="0" cy="0"/>
          <a:chOff x="0" y="0"/>
          <a:chExt cx="0" cy="0"/>
        </a:xfrm>
      </p:grpSpPr>
      <p:sp>
        <p:nvSpPr>
          <p:cNvPr id="25" name="Google Shape;25;p27"/>
          <p:cNvSpPr txBox="1">
            <a:spLocks noGrp="1"/>
          </p:cNvSpPr>
          <p:nvPr>
            <p:ph type="subTitle" idx="1"/>
          </p:nvPr>
        </p:nvSpPr>
        <p:spPr>
          <a:xfrm>
            <a:off x="534240" y="301320"/>
            <a:ext cx="9622080" cy="5850360"/>
          </a:xfrm>
          <a:prstGeom prst="rect">
            <a:avLst/>
          </a:prstGeom>
          <a:noFill/>
          <a:ln>
            <a:noFill/>
          </a:ln>
        </p:spPr>
        <p:txBody>
          <a:bodyPr spcFirstLastPara="1" wrap="square" lIns="0" tIns="0" rIns="0" bIns="0" anchor="ctr" anchorCtr="0">
            <a:noAutofit/>
          </a:bodyPr>
          <a:lstStyle>
            <a:lvl1pPr lvl="0" algn="l">
              <a:lnSpc>
                <a:spcPct val="90000"/>
              </a:lnSpc>
              <a:spcBef>
                <a:spcPts val="1000"/>
              </a:spcBef>
              <a:spcAft>
                <a:spcPts val="0"/>
              </a:spcAft>
              <a:buClr>
                <a:schemeClr val="dk1"/>
              </a:buClr>
              <a:buSzPts val="1800"/>
              <a:buChar char="•"/>
              <a:defRPr/>
            </a:lvl1pPr>
            <a:lvl2pPr lvl="1" algn="l">
              <a:lnSpc>
                <a:spcPct val="90000"/>
              </a:lnSpc>
              <a:spcBef>
                <a:spcPts val="500"/>
              </a:spcBef>
              <a:spcAft>
                <a:spcPts val="0"/>
              </a:spcAft>
              <a:buClr>
                <a:schemeClr val="dk1"/>
              </a:buClr>
              <a:buSzPts val="1800"/>
              <a:buChar char="•"/>
              <a:defRPr/>
            </a:lvl2pPr>
            <a:lvl3pPr lvl="2" algn="l">
              <a:lnSpc>
                <a:spcPct val="90000"/>
              </a:lnSpc>
              <a:spcBef>
                <a:spcPts val="500"/>
              </a:spcBef>
              <a:spcAft>
                <a:spcPts val="0"/>
              </a:spcAft>
              <a:buClr>
                <a:schemeClr val="dk1"/>
              </a:buClr>
              <a:buSzPts val="1800"/>
              <a:buChar char="•"/>
              <a:defRPr/>
            </a:lvl3pPr>
            <a:lvl4pPr lvl="3" algn="l">
              <a:lnSpc>
                <a:spcPct val="90000"/>
              </a:lnSpc>
              <a:spcBef>
                <a:spcPts val="500"/>
              </a:spcBef>
              <a:spcAft>
                <a:spcPts val="0"/>
              </a:spcAft>
              <a:buClr>
                <a:schemeClr val="dk1"/>
              </a:buClr>
              <a:buSzPts val="1800"/>
              <a:buChar char="•"/>
              <a:defRPr/>
            </a:lvl4pPr>
            <a:lvl5pPr lvl="4" algn="l">
              <a:lnSpc>
                <a:spcPct val="90000"/>
              </a:lnSpc>
              <a:spcBef>
                <a:spcPts val="500"/>
              </a:spcBef>
              <a:spcAft>
                <a:spcPts val="0"/>
              </a:spcAft>
              <a:buClr>
                <a:schemeClr val="dk1"/>
              </a:buClr>
              <a:buSzPts val="1800"/>
              <a:buChar char="•"/>
              <a:defRPr/>
            </a:lvl5pPr>
            <a:lvl6pPr lvl="5" algn="l">
              <a:lnSpc>
                <a:spcPct val="90000"/>
              </a:lnSpc>
              <a:spcBef>
                <a:spcPts val="500"/>
              </a:spcBef>
              <a:spcAft>
                <a:spcPts val="0"/>
              </a:spcAft>
              <a:buClr>
                <a:schemeClr val="dk1"/>
              </a:buClr>
              <a:buSzPts val="1800"/>
              <a:buChar char="•"/>
              <a:defRPr/>
            </a:lvl6pPr>
            <a:lvl7pPr lvl="6" algn="l">
              <a:lnSpc>
                <a:spcPct val="90000"/>
              </a:lnSpc>
              <a:spcBef>
                <a:spcPts val="500"/>
              </a:spcBef>
              <a:spcAft>
                <a:spcPts val="0"/>
              </a:spcAft>
              <a:buClr>
                <a:schemeClr val="dk1"/>
              </a:buClr>
              <a:buSzPts val="1800"/>
              <a:buChar char="•"/>
              <a:defRPr/>
            </a:lvl7pPr>
            <a:lvl8pPr lvl="7" algn="l">
              <a:lnSpc>
                <a:spcPct val="90000"/>
              </a:lnSpc>
              <a:spcBef>
                <a:spcPts val="500"/>
              </a:spcBef>
              <a:spcAft>
                <a:spcPts val="0"/>
              </a:spcAft>
              <a:buClr>
                <a:schemeClr val="dk1"/>
              </a:buClr>
              <a:buSzPts val="1800"/>
              <a:buChar char="•"/>
              <a:defRPr/>
            </a:lvl8pPr>
            <a:lvl9pPr lvl="8"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2 Content and Content" type="twoObjAndObj">
  <p:cSld name="TWO_OBJECTS_AND_OBJECT">
    <p:spTree>
      <p:nvGrpSpPr>
        <p:cNvPr id="1" name="Shape 26"/>
        <p:cNvGrpSpPr/>
        <p:nvPr/>
      </p:nvGrpSpPr>
      <p:grpSpPr>
        <a:xfrm>
          <a:off x="0" y="0"/>
          <a:ext cx="0" cy="0"/>
          <a:chOff x="0" y="0"/>
          <a:chExt cx="0" cy="0"/>
        </a:xfrm>
      </p:grpSpPr>
      <p:sp>
        <p:nvSpPr>
          <p:cNvPr id="27" name="Google Shape;27;p28"/>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8" name="Google Shape;28;p28"/>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28"/>
          <p:cNvSpPr txBox="1">
            <a:spLocks noGrp="1"/>
          </p:cNvSpPr>
          <p:nvPr>
            <p:ph type="body" idx="2"/>
          </p:nvPr>
        </p:nvSpPr>
        <p:spPr>
          <a:xfrm>
            <a:off x="547848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28"/>
          <p:cNvSpPr txBox="1">
            <a:spLocks noGrp="1"/>
          </p:cNvSpPr>
          <p:nvPr>
            <p:ph type="body" idx="3"/>
          </p:nvPr>
        </p:nvSpPr>
        <p:spPr>
          <a:xfrm>
            <a:off x="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Content and 2 Content" type="objAndTwoObj">
  <p:cSld name="OBJECT_AND_TWO_OBJECTS">
    <p:spTree>
      <p:nvGrpSpPr>
        <p:cNvPr id="1" name="Shape 31"/>
        <p:cNvGrpSpPr/>
        <p:nvPr/>
      </p:nvGrpSpPr>
      <p:grpSpPr>
        <a:xfrm>
          <a:off x="0" y="0"/>
          <a:ext cx="0" cy="0"/>
          <a:chOff x="0" y="0"/>
          <a:chExt cx="0" cy="0"/>
        </a:xfrm>
      </p:grpSpPr>
      <p:sp>
        <p:nvSpPr>
          <p:cNvPr id="32" name="Google Shape;32;p29"/>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29"/>
          <p:cNvSpPr txBox="1">
            <a:spLocks noGrp="1"/>
          </p:cNvSpPr>
          <p:nvPr>
            <p:ph type="body" idx="1"/>
          </p:nvPr>
        </p:nvSpPr>
        <p:spPr>
          <a:xfrm>
            <a:off x="0" y="1850040"/>
            <a:ext cx="5217120" cy="1651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4" name="Google Shape;34;p29"/>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9"/>
          <p:cNvSpPr txBox="1">
            <a:spLocks noGrp="1"/>
          </p:cNvSpPr>
          <p:nvPr>
            <p:ph type="body" idx="3"/>
          </p:nvPr>
        </p:nvSpPr>
        <p:spPr>
          <a:xfrm>
            <a:off x="5478480" y="271296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2 Content over Content" type="twoObjOverTx">
  <p:cSld name="TWO_OBJECTS_OVER_TEXT">
    <p:spTree>
      <p:nvGrpSpPr>
        <p:cNvPr id="1" name="Shape 36"/>
        <p:cNvGrpSpPr/>
        <p:nvPr/>
      </p:nvGrpSpPr>
      <p:grpSpPr>
        <a:xfrm>
          <a:off x="0" y="0"/>
          <a:ext cx="0" cy="0"/>
          <a:chOff x="0" y="0"/>
          <a:chExt cx="0" cy="0"/>
        </a:xfrm>
      </p:grpSpPr>
      <p:sp>
        <p:nvSpPr>
          <p:cNvPr id="37" name="Google Shape;37;p30"/>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30"/>
          <p:cNvSpPr txBox="1">
            <a:spLocks noGrp="1"/>
          </p:cNvSpPr>
          <p:nvPr>
            <p:ph type="body" idx="1"/>
          </p:nvPr>
        </p:nvSpPr>
        <p:spPr>
          <a:xfrm>
            <a:off x="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30"/>
          <p:cNvSpPr txBox="1">
            <a:spLocks noGrp="1"/>
          </p:cNvSpPr>
          <p:nvPr>
            <p:ph type="body" idx="2"/>
          </p:nvPr>
        </p:nvSpPr>
        <p:spPr>
          <a:xfrm>
            <a:off x="5478480" y="1850040"/>
            <a:ext cx="521712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30"/>
          <p:cNvSpPr txBox="1">
            <a:spLocks noGrp="1"/>
          </p:cNvSpPr>
          <p:nvPr>
            <p:ph type="body" idx="3"/>
          </p:nvPr>
        </p:nvSpPr>
        <p:spPr>
          <a:xfrm>
            <a:off x="0" y="2712960"/>
            <a:ext cx="10691280" cy="787680"/>
          </a:xfrm>
          <a:prstGeom prst="rect">
            <a:avLst/>
          </a:prstGeom>
          <a:noFill/>
          <a:ln>
            <a:noFill/>
          </a:ln>
        </p:spPr>
        <p:txBody>
          <a:bodyPr spcFirstLastPara="1" wrap="square" lIns="0" tIns="0" rIns="0" bIns="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5"/>
        <p:cNvGrpSpPr/>
        <p:nvPr/>
      </p:nvGrpSpPr>
      <p:grpSpPr>
        <a:xfrm>
          <a:off x="0" y="0"/>
          <a:ext cx="0" cy="0"/>
          <a:chOff x="0" y="0"/>
          <a:chExt cx="0" cy="0"/>
        </a:xfrm>
      </p:grpSpPr>
      <p:sp>
        <p:nvSpPr>
          <p:cNvPr id="6" name="Google Shape;6;p16"/>
          <p:cNvSpPr/>
          <p:nvPr/>
        </p:nvSpPr>
        <p:spPr>
          <a:xfrm>
            <a:off x="2557800" y="7048080"/>
            <a:ext cx="7001640" cy="3654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None/>
            </a:pPr>
            <a:endParaRPr sz="1320" b="1" i="0" u="none" strike="noStrike" cap="none">
              <a:solidFill>
                <a:srgbClr val="3465A8"/>
              </a:solidFill>
              <a:latin typeface="Arial"/>
              <a:ea typeface="Arial"/>
              <a:cs typeface="Arial"/>
              <a:sym typeface="Arial"/>
            </a:endParaRPr>
          </a:p>
        </p:txBody>
      </p:sp>
      <p:sp>
        <p:nvSpPr>
          <p:cNvPr id="7" name="Google Shape;7;p16"/>
          <p:cNvSpPr txBox="1">
            <a:spLocks noGrp="1"/>
          </p:cNvSpPr>
          <p:nvPr>
            <p:ph type="body" idx="1"/>
          </p:nvPr>
        </p:nvSpPr>
        <p:spPr>
          <a:xfrm>
            <a:off x="758520" y="2277720"/>
            <a:ext cx="7056360" cy="1893240"/>
          </a:xfrm>
          <a:prstGeom prst="rect">
            <a:avLst/>
          </a:prstGeom>
          <a:noFill/>
          <a:ln>
            <a:noFill/>
          </a:ln>
        </p:spPr>
        <p:txBody>
          <a:bodyPr spcFirstLastPara="1" wrap="square" lIns="90000" tIns="45000" rIns="90000" bIns="450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16"/>
          <p:cNvSpPr/>
          <p:nvPr/>
        </p:nvSpPr>
        <p:spPr>
          <a:xfrm>
            <a:off x="764640" y="1843200"/>
            <a:ext cx="921960" cy="272160"/>
          </a:xfrm>
          <a:prstGeom prst="rect">
            <a:avLst/>
          </a:prstGeom>
          <a:noFill/>
          <a:ln>
            <a:noFill/>
          </a:ln>
        </p:spPr>
        <p:txBody>
          <a:bodyPr spcFirstLastPara="1" wrap="square" lIns="90000" tIns="45000" rIns="90000" bIns="45000" anchor="t" anchorCtr="0">
            <a:spAutoFit/>
          </a:bodyPr>
          <a:lstStyle/>
          <a:p>
            <a:pPr marL="0" marR="0" lvl="0" indent="0" algn="l" rtl="0">
              <a:lnSpc>
                <a:spcPct val="100000"/>
              </a:lnSpc>
              <a:spcBef>
                <a:spcPts val="0"/>
              </a:spcBef>
              <a:spcAft>
                <a:spcPts val="0"/>
              </a:spcAft>
              <a:buNone/>
            </a:pPr>
            <a:r>
              <a:rPr lang="it-IT" sz="1200" b="1" i="0" u="none" strike="noStrike" cap="none">
                <a:solidFill>
                  <a:srgbClr val="4A8832"/>
                </a:solidFill>
                <a:latin typeface="Calibri"/>
                <a:ea typeface="Calibri"/>
                <a:cs typeface="Calibri"/>
                <a:sym typeface="Calibri"/>
              </a:rPr>
              <a:t>2023/2024</a:t>
            </a:r>
            <a:endParaRPr sz="1200" b="0" i="0" u="none" strike="noStrike" cap="none">
              <a:solidFill>
                <a:srgbClr val="000000"/>
              </a:solidFill>
              <a:latin typeface="Arial"/>
              <a:ea typeface="Arial"/>
              <a:cs typeface="Arial"/>
              <a:sym typeface="Arial"/>
            </a:endParaRPr>
          </a:p>
        </p:txBody>
      </p:sp>
      <p:sp>
        <p:nvSpPr>
          <p:cNvPr id="9" name="Google Shape;9;p16"/>
          <p:cNvSpPr/>
          <p:nvPr/>
        </p:nvSpPr>
        <p:spPr>
          <a:xfrm>
            <a:off x="815760" y="4329000"/>
            <a:ext cx="99000" cy="1362240"/>
          </a:xfrm>
          <a:prstGeom prst="rect">
            <a:avLst/>
          </a:prstGeom>
          <a:solidFill>
            <a:srgbClr val="EF8903"/>
          </a:solidFill>
          <a:ln>
            <a:noFill/>
          </a:ln>
        </p:spPr>
        <p:txBody>
          <a:bodyPr spcFirstLastPara="1" wrap="square" lIns="90000" tIns="45000" rIns="90000" bIns="45000" anchor="ctr" anchorCtr="0">
            <a:noAutofit/>
          </a:bodyPr>
          <a:lstStyle/>
          <a:p>
            <a:pPr marL="0" marR="0" lvl="0" indent="0" algn="ctr" rtl="0">
              <a:lnSpc>
                <a:spcPct val="100000"/>
              </a:lnSpc>
              <a:spcBef>
                <a:spcPts val="0"/>
              </a:spcBef>
              <a:spcAft>
                <a:spcPts val="0"/>
              </a:spcAft>
              <a:buNone/>
            </a:pPr>
            <a:endParaRPr sz="1580" b="0" i="0" u="none" strike="noStrike" cap="none">
              <a:solidFill>
                <a:srgbClr val="219CCF"/>
              </a:solidFill>
              <a:latin typeface="Calibri"/>
              <a:ea typeface="Calibri"/>
              <a:cs typeface="Calibri"/>
              <a:sym typeface="Calibri"/>
            </a:endParaRPr>
          </a:p>
        </p:txBody>
      </p:sp>
      <p:sp>
        <p:nvSpPr>
          <p:cNvPr id="10" name="Google Shape;10;p16"/>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59"/>
        <p:cNvGrpSpPr/>
        <p:nvPr/>
      </p:nvGrpSpPr>
      <p:grpSpPr>
        <a:xfrm>
          <a:off x="0" y="0"/>
          <a:ext cx="0" cy="0"/>
          <a:chOff x="0" y="0"/>
          <a:chExt cx="0" cy="0"/>
        </a:xfrm>
      </p:grpSpPr>
      <p:sp>
        <p:nvSpPr>
          <p:cNvPr id="60" name="Google Shape;60;p18"/>
          <p:cNvSpPr/>
          <p:nvPr/>
        </p:nvSpPr>
        <p:spPr>
          <a:xfrm>
            <a:off x="1428120" y="7041240"/>
            <a:ext cx="7001640" cy="365400"/>
          </a:xfrm>
          <a:prstGeom prst="rect">
            <a:avLst/>
          </a:prstGeom>
          <a:noFill/>
          <a:ln>
            <a:noFill/>
          </a:ln>
        </p:spPr>
        <p:txBody>
          <a:bodyPr spcFirstLastPara="1" wrap="square" lIns="90000" tIns="45000" rIns="90000" bIns="45000" anchor="t" anchorCtr="0">
            <a:noAutofit/>
          </a:bodyPr>
          <a:lstStyle/>
          <a:p>
            <a:pPr marL="0" marR="0" lvl="0" indent="0" algn="l" rtl="0">
              <a:lnSpc>
                <a:spcPct val="100000"/>
              </a:lnSpc>
              <a:spcBef>
                <a:spcPts val="0"/>
              </a:spcBef>
              <a:spcAft>
                <a:spcPts val="0"/>
              </a:spcAft>
              <a:buNone/>
            </a:pPr>
            <a:endParaRPr sz="1320" b="1" i="0" u="none" strike="noStrike" cap="none">
              <a:solidFill>
                <a:srgbClr val="3465A8"/>
              </a:solidFill>
              <a:latin typeface="Arial"/>
              <a:ea typeface="Arial"/>
              <a:cs typeface="Arial"/>
              <a:sym typeface="Arial"/>
            </a:endParaRPr>
          </a:p>
        </p:txBody>
      </p:sp>
      <p:sp>
        <p:nvSpPr>
          <p:cNvPr id="61" name="Google Shape;61;p18"/>
          <p:cNvSpPr txBox="1">
            <a:spLocks noGrp="1"/>
          </p:cNvSpPr>
          <p:nvPr>
            <p:ph type="body" idx="1"/>
          </p:nvPr>
        </p:nvSpPr>
        <p:spPr>
          <a:xfrm>
            <a:off x="959040" y="1267560"/>
            <a:ext cx="8901360" cy="639360"/>
          </a:xfrm>
          <a:prstGeom prst="rect">
            <a:avLst/>
          </a:prstGeom>
          <a:noFill/>
          <a:ln>
            <a:noFill/>
          </a:ln>
        </p:spPr>
        <p:txBody>
          <a:bodyPr spcFirstLastPara="1" wrap="square" lIns="90000" tIns="45000" rIns="90000" bIns="450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2" name="Google Shape;62;p18"/>
          <p:cNvSpPr txBox="1">
            <a:spLocks noGrp="1"/>
          </p:cNvSpPr>
          <p:nvPr>
            <p:ph type="body" idx="2"/>
          </p:nvPr>
        </p:nvSpPr>
        <p:spPr>
          <a:xfrm>
            <a:off x="972360" y="2161800"/>
            <a:ext cx="8734320" cy="606240"/>
          </a:xfrm>
          <a:prstGeom prst="rect">
            <a:avLst/>
          </a:prstGeom>
          <a:noFill/>
          <a:ln>
            <a:noFill/>
          </a:ln>
        </p:spPr>
        <p:txBody>
          <a:bodyPr spcFirstLastPara="1" wrap="square" lIns="90000" tIns="45000" rIns="90000" bIns="450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3" name="Google Shape;63;p18"/>
          <p:cNvSpPr txBox="1">
            <a:spLocks noGrp="1"/>
          </p:cNvSpPr>
          <p:nvPr>
            <p:ph type="body" idx="3"/>
          </p:nvPr>
        </p:nvSpPr>
        <p:spPr>
          <a:xfrm>
            <a:off x="959040" y="3022560"/>
            <a:ext cx="8901360" cy="3377880"/>
          </a:xfrm>
          <a:prstGeom prst="rect">
            <a:avLst/>
          </a:prstGeom>
          <a:noFill/>
          <a:ln>
            <a:noFill/>
          </a:ln>
        </p:spPr>
        <p:txBody>
          <a:bodyPr spcFirstLastPara="1" wrap="square" lIns="90000" tIns="45000" rIns="90000" bIns="450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4" name="Google Shape;64;p18"/>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113"/>
        <p:cNvGrpSpPr/>
        <p:nvPr/>
      </p:nvGrpSpPr>
      <p:grpSpPr>
        <a:xfrm>
          <a:off x="0" y="0"/>
          <a:ext cx="0" cy="0"/>
          <a:chOff x="0" y="0"/>
          <a:chExt cx="0" cy="0"/>
        </a:xfrm>
      </p:grpSpPr>
      <p:sp>
        <p:nvSpPr>
          <p:cNvPr id="114" name="Google Shape;114;p21"/>
          <p:cNvSpPr txBox="1">
            <a:spLocks noGrp="1"/>
          </p:cNvSpPr>
          <p:nvPr>
            <p:ph type="body" idx="1"/>
          </p:nvPr>
        </p:nvSpPr>
        <p:spPr>
          <a:xfrm>
            <a:off x="0" y="1850040"/>
            <a:ext cx="10691280" cy="1651680"/>
          </a:xfrm>
          <a:prstGeom prst="rect">
            <a:avLst/>
          </a:prstGeom>
          <a:noFill/>
          <a:ln>
            <a:noFill/>
          </a:ln>
        </p:spPr>
        <p:txBody>
          <a:bodyPr spcFirstLastPara="1" wrap="square" lIns="90000" tIns="45000" rIns="90000" bIns="450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15" name="Google Shape;115;p21"/>
          <p:cNvSpPr txBox="1">
            <a:spLocks noGrp="1"/>
          </p:cNvSpPr>
          <p:nvPr>
            <p:ph type="title"/>
          </p:nvPr>
        </p:nvSpPr>
        <p:spPr>
          <a:xfrm>
            <a:off x="534240" y="301320"/>
            <a:ext cx="9622080" cy="1261800"/>
          </a:xfrm>
          <a:prstGeom prst="rect">
            <a:avLst/>
          </a:prstGeom>
          <a:noFill/>
          <a:ln>
            <a:noFill/>
          </a:ln>
        </p:spPr>
        <p:txBody>
          <a:bodyPr spcFirstLastPara="1" wrap="square" lIns="0" tIns="0" rIns="0" bIns="0" anchor="ctr" anchorCtr="0">
            <a:no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 bg1="lt1" tx1="dk1" bg2="dk2" tx2="lt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rive.google.com/file/d/18ghujwnes6u4XOJdupJPjR1KUzbhCqxW/view?usp=sharing" TargetMode="External"/><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hyperlink" Target="https://www.facebook.com/permalink.php?story_fbid=pfbid02yti5qdhhnYvQiQLvCMPdwKqKhgTKvb1UWQbqUKtSrgDk4GUFnNrdNNgLTact8Uqcl&amp;id=100008086544336"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giorgifermi.edu.it/wp-content/uploads/2024/02/405-circolare-GREEN-SCHOOLS-Millumino-di-meno-16.02.2024.pdf" TargetMode="External"/><Relationship Id="rId2" Type="http://schemas.openxmlformats.org/officeDocument/2006/relationships/notesSlide" Target="../notesSlides/notesSlide11.xml"/><Relationship Id="rId1" Type="http://schemas.openxmlformats.org/officeDocument/2006/relationships/slideLayout" Target="../slideLayouts/slideLayout14.xml"/><Relationship Id="rId5" Type="http://schemas.openxmlformats.org/officeDocument/2006/relationships/hyperlink" Target="https://www.giorgifermi.edu.it/wp-content/uploads/2024/04/604-Circolare-GSC11-GIORNATA-DELLA-TERRA-2024.pdf" TargetMode="External"/><Relationship Id="rId4" Type="http://schemas.openxmlformats.org/officeDocument/2006/relationships/hyperlink" Target="https://www.giorgifermi.edu.it/wp-content/uploads/2024/03/509-Circolare-GIORNATA-MONDIALE-DELLACQUA-22.03.2024.pdf"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s.google.com/presentation/d/1HfmE4hUf1d9Rro4kdrXk6ALrtRaEJqL6T48-WT4gTBg/edit?usp=sharing" TargetMode="External"/><Relationship Id="rId3" Type="http://schemas.openxmlformats.org/officeDocument/2006/relationships/hyperlink" Target="https://www.giorgifermi.edu.it/wp-content/uploads/2023/12/229-Circolare-raccolta-rifiuti-aree-esterne-sede-Fermi-classi-prime.pdf" TargetMode="External"/><Relationship Id="rId7" Type="http://schemas.openxmlformats.org/officeDocument/2006/relationships/hyperlink" Target="https://drive.google.com/file/d/1hxUwjUkLRVbrZRAvLj2ggWAc1fSew5Y0/view?usp=sharing" TargetMode="External"/><Relationship Id="rId2" Type="http://schemas.openxmlformats.org/officeDocument/2006/relationships/notesSlide" Target="../notesSlides/notesSlide12.xml"/><Relationship Id="rId1" Type="http://schemas.openxmlformats.org/officeDocument/2006/relationships/slideLayout" Target="../slideLayouts/slideLayout14.xml"/><Relationship Id="rId6" Type="http://schemas.openxmlformats.org/officeDocument/2006/relationships/hyperlink" Target="https://docs.google.com/document/d/15tUOQqpqH6icm5JGK-AfXsWVotMrAvoz1hIjwsCDS-U/edit?usp=sharing" TargetMode="External"/><Relationship Id="rId5" Type="http://schemas.openxmlformats.org/officeDocument/2006/relationships/hyperlink" Target="https://photos.app.goo.gl/RqdFp1AyqtfK8DqH6" TargetMode="External"/><Relationship Id="rId4" Type="http://schemas.openxmlformats.org/officeDocument/2006/relationships/hyperlink" Target="https://www.giorgifermi.edu.it/wp-content/uploads/2023/12/243-Circolare-raccolta-rifiuti-aree-esterne-sede-Giorgi_classi-prime.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giorgifermi.eu/documenti/circolari23-24/064_Circolare_Incontri_Contrarina_per_Green_Schools_11.pdf" TargetMode="External"/><Relationship Id="rId2" Type="http://schemas.openxmlformats.org/officeDocument/2006/relationships/notesSlide" Target="../notesSlides/notesSlide13.xml"/><Relationship Id="rId1" Type="http://schemas.openxmlformats.org/officeDocument/2006/relationships/slideLayout" Target="../slideLayouts/slideLayout14.xml"/><Relationship Id="rId5" Type="http://schemas.openxmlformats.org/officeDocument/2006/relationships/hyperlink" Target="https://www.facebook.com/permalink.php?story_fbid=pfbid02dzMjbS9tvRSbFBzvQe7JgbVmjKTsbt1H4TEBQ3gARo69agr96pFD4VjLxgeVjMKTl&amp;id=100008086544336" TargetMode="External"/><Relationship Id="rId4" Type="http://schemas.openxmlformats.org/officeDocument/2006/relationships/hyperlink" Target="https://www.giorgifermi.edu.it/wp-content/uploads/2023/12/208-Circolare-Incontri-con-Contarina-classi-seconde.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3" Type="http://schemas.openxmlformats.org/officeDocument/2006/relationships/hyperlink" Target="https://www.facebook.com/profile.php?id=100008086544336" TargetMode="External"/><Relationship Id="rId2" Type="http://schemas.openxmlformats.org/officeDocument/2006/relationships/notesSlide" Target="../notesSlides/notesSlide18.xml"/><Relationship Id="rId1" Type="http://schemas.openxmlformats.org/officeDocument/2006/relationships/slideLayout" Target="../slideLayouts/slideLayout14.xml"/><Relationship Id="rId4" Type="http://schemas.openxmlformats.org/officeDocument/2006/relationships/hyperlink" Target="https://www.instagram.com/greengiorgifermi/"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sites.google.com/giorgifermi.eu/greenschools/home-page" TargetMode="External"/><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hyperlink" Target="https://it.wikipedia.org/wiki/Lingua_inglese" TargetMode="External"/><Relationship Id="rId7" Type="http://schemas.openxmlformats.org/officeDocument/2006/relationships/hyperlink" Target="https://www.facebook.com/permalink.php?story_fbid=pfbid0bVezr82gGDW2kYg5HS4Wpo17z34tNpTFN3ZSmvNp6GGRXeR1XvJTpo2fYXvbnya4l&amp;id=100008086544336"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 Id="rId6" Type="http://schemas.openxmlformats.org/officeDocument/2006/relationships/hyperlink" Target="https://photos.app.goo.gl/ZP3GsR4NvzAQv9X96" TargetMode="External"/><Relationship Id="rId5" Type="http://schemas.openxmlformats.org/officeDocument/2006/relationships/hyperlink" Target="https://www.giorgifermi.edu.it/wp-content/uploads/2024/04/604-Circolare-GSC11-GIORNATA-DELLA-TERRA-2024.pdf" TargetMode="External"/><Relationship Id="rId4" Type="http://schemas.openxmlformats.org/officeDocument/2006/relationships/hyperlink" Target="https://it.wikipedia.org/wiki/Graffitismo"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www.giorgifermi.edu.it/wp-content/uploads/2023/12/229-Circolare-raccolta-rifiuti-aree-esterne-sede-Fermi-classi-prime.pdf" TargetMode="External"/><Relationship Id="rId13" Type="http://schemas.openxmlformats.org/officeDocument/2006/relationships/hyperlink" Target="https://www.giorgifermi.edu.it/wp-content/uploads/2024/04/604-Circolare-GSC11-GIORNATA-DELLA-TERRA-2024.pdf" TargetMode="External"/><Relationship Id="rId3" Type="http://schemas.openxmlformats.org/officeDocument/2006/relationships/hyperlink" Target="https://www.giorgifermi.eu/documenti/circolari23-24/063_Circolare_Premiazione_Gara_Green_Schools_10.pdf" TargetMode="External"/><Relationship Id="rId7" Type="http://schemas.openxmlformats.org/officeDocument/2006/relationships/hyperlink" Target="https://www.giorgifermi.edu.it/wp-content/uploads/2023/12/208-Circolare-Incontri-con-Contarina-classi-seconde.pdf" TargetMode="External"/><Relationship Id="rId12" Type="http://schemas.openxmlformats.org/officeDocument/2006/relationships/hyperlink" Target="https://www.giorgifermi.edu.it/wp-content/uploads/2024/03/509-Circolare-GIORNATA-MONDIALE-DELLACQUA-22.03.2024.pdf" TargetMode="External"/><Relationship Id="rId2" Type="http://schemas.openxmlformats.org/officeDocument/2006/relationships/notesSlide" Target="../notesSlides/notesSlide21.xml"/><Relationship Id="rId1" Type="http://schemas.openxmlformats.org/officeDocument/2006/relationships/slideLayout" Target="../slideLayouts/slideLayout14.xml"/><Relationship Id="rId6" Type="http://schemas.openxmlformats.org/officeDocument/2006/relationships/hyperlink" Target="https://www.giorgifermi.eu/documenti/circolari23-24/177_Circolare_GREEN_SCHOOLS_azioni_concrete_risp_energetico.pdf" TargetMode="External"/><Relationship Id="rId11" Type="http://schemas.openxmlformats.org/officeDocument/2006/relationships/hyperlink" Target="https://www.giorgifermi.edu.it/wp-content/uploads/2024/02/405-circolare-GREEN-SCHOOLS-Millumino-di-meno-16.02.2024.pdf" TargetMode="External"/><Relationship Id="rId5" Type="http://schemas.openxmlformats.org/officeDocument/2006/relationships/hyperlink" Target="https://www.giorgifermi.eu/documenti/circolari23-24/101_GSC11_Circolare_Energy_Team.pdf" TargetMode="External"/><Relationship Id="rId10" Type="http://schemas.openxmlformats.org/officeDocument/2006/relationships/hyperlink" Target="https://www.giorgifermi.edu.it/wp-content/uploads/2024/01/292-Circolare-ATS-DELLOSA.pdf" TargetMode="External"/><Relationship Id="rId4" Type="http://schemas.openxmlformats.org/officeDocument/2006/relationships/hyperlink" Target="https://www.giorgifermi.eu/documenti/circolari23-24/064_Circolare_Incontri_Contrarina_per_Green_Schools_11.pdf" TargetMode="External"/><Relationship Id="rId9" Type="http://schemas.openxmlformats.org/officeDocument/2006/relationships/hyperlink" Target="https://www.giorgifermi.edu.it/wp-content/uploads/2023/12/243-Circolare-raccolta-rifiuti-aree-esterne-sede-Giorgi_classi-prime.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photos.app.goo.gl/1YJvqE93Ryx9SA9n7" TargetMode="External"/><Relationship Id="rId2" Type="http://schemas.openxmlformats.org/officeDocument/2006/relationships/notesSlide" Target="../notesSlides/notesSlide22.xml"/><Relationship Id="rId1" Type="http://schemas.openxmlformats.org/officeDocument/2006/relationships/slideLayout" Target="../slideLayouts/slideLayout14.xml"/><Relationship Id="rId5" Type="http://schemas.openxmlformats.org/officeDocument/2006/relationships/hyperlink" Target="https://www.facebook.com/permalink.php?story_fbid=pfbid02sWVC8b9icZ8jSvQRZf6aBgZG3P1QSSo3TYc8yTf9S4787Nysf53oEcGuUtaesCXNl&amp;id=100008086544336" TargetMode="External"/><Relationship Id="rId4" Type="http://schemas.openxmlformats.org/officeDocument/2006/relationships/hyperlink" Target="https://photos.app.goo.gl/VubDFmnQ6rvi5fAGA"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giorgifermi.edu.it/wp-content/uploads/2024/04/604-Circolare-GSC11-GIORNATA-DELLA-TERRA-2024.pdf" TargetMode="External"/><Relationship Id="rId2" Type="http://schemas.openxmlformats.org/officeDocument/2006/relationships/notesSlide" Target="../notesSlides/notesSlide23.xml"/><Relationship Id="rId1" Type="http://schemas.openxmlformats.org/officeDocument/2006/relationships/slideLayout" Target="../slideLayouts/slideLayout14.xml"/><Relationship Id="rId5" Type="http://schemas.openxmlformats.org/officeDocument/2006/relationships/hyperlink" Target="https://www.facebook.com/permalink.php?story_fbid=pfbid02uoix2KCxuWV5XLGaqpuDH6xVAig8rWczDoWpTS8DE4vCZQA3NrnV8kRhvWkduBFJl&amp;id=100008086544336" TargetMode="External"/><Relationship Id="rId4" Type="http://schemas.openxmlformats.org/officeDocument/2006/relationships/hyperlink" Target="https://photos.app.goo.gl/8rvkW7LMK6EqBoqJ7"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hyperlink" Target="https://lasalamandra.eu/blog/2023/10/22/giorgi-fermi-miglior-energy-team/" TargetMode="External"/><Relationship Id="rId2" Type="http://schemas.openxmlformats.org/officeDocument/2006/relationships/notesSlide" Target="../notesSlides/notesSlide25.xml"/><Relationship Id="rId1" Type="http://schemas.openxmlformats.org/officeDocument/2006/relationships/slideLayout" Target="../slideLayouts/slideLayout14.xml"/><Relationship Id="rId6" Type="http://schemas.openxmlformats.org/officeDocument/2006/relationships/hyperlink" Target="https://docs.google.com/document/d/15MrxERf0Ifx3ldGzXWybUJf4Emw31Gw9/edit?usp=sharing&amp;ouid=109810536455184421072&amp;rtpof=true&amp;sd=true" TargetMode="External"/><Relationship Id="rId5" Type="http://schemas.openxmlformats.org/officeDocument/2006/relationships/hyperlink" Target="https://docs.google.com/document/d/1PxOzCOg2d9-Ng81F87i2xjGjPQMWkmaz/edit?usp=sharing&amp;ouid=109810536455184421072&amp;rtpof=true&amp;sd=true" TargetMode="External"/><Relationship Id="rId4" Type="http://schemas.openxmlformats.org/officeDocument/2006/relationships/hyperlink" Target="https://lasalamandra.eu/blog/2024/02/18/ama-lacqua-e-non-sprecarla/"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hyperlink" Target="https://www.giorgifermi.eu/documenti/circolari23-24/177_Circolare_GREEN_SCHOOLS_azioni_concrete_risp_energetico.pdf" TargetMode="External"/><Relationship Id="rId2" Type="http://schemas.openxmlformats.org/officeDocument/2006/relationships/notesSlide" Target="../notesSlides/notesSlide27.xml"/><Relationship Id="rId1" Type="http://schemas.openxmlformats.org/officeDocument/2006/relationships/slideLayout" Target="../slideLayouts/slideLayout14.xml"/><Relationship Id="rId6" Type="http://schemas.openxmlformats.org/officeDocument/2006/relationships/hyperlink" Target="https://www.facebook.com/permalink.php?story_fbid=pfbid02EW57vbEJH4TgontY9YzCQLSYX452ofkGQisRurS81Efq3ppKfuKA4voDupm3iG6Tl&amp;id=100008086544336" TargetMode="External"/><Relationship Id="rId5" Type="http://schemas.openxmlformats.org/officeDocument/2006/relationships/hyperlink" Target="https://docs.google.com/spreadsheets/d/1xWGj3UgzqSYrjpJYLSf3pCBYEi7xCO3L/edit?usp=sharing&amp;ouid=109810536455184421072&amp;rtpof=true&amp;sd=true" TargetMode="External"/><Relationship Id="rId4" Type="http://schemas.openxmlformats.org/officeDocument/2006/relationships/hyperlink" Target="https://docs.google.com/presentation/d/13Ld4ceEN6fDqZH95IMnOPDZ7hAZeXtEEyrIiYpodtsQ/edit?usp=sharing"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drive.google.com/file/d/1OPU_BZfRd7irrJUuYXrOexwQabky6_LO/view?usp=sharing" TargetMode="External"/><Relationship Id="rId2" Type="http://schemas.openxmlformats.org/officeDocument/2006/relationships/notesSlide" Target="../notesSlides/notesSlide28.xml"/><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3" Type="http://schemas.openxmlformats.org/officeDocument/2006/relationships/hyperlink" Target="https://www.giorgifermi.edu.it/wp-content/uploads/2023/12/229-Circolare-raccolta-rifiuti-aree-esterne-sede-Fermi-classi-prime.pdf" TargetMode="External"/><Relationship Id="rId2" Type="http://schemas.openxmlformats.org/officeDocument/2006/relationships/notesSlide" Target="../notesSlides/notesSlide29.xml"/><Relationship Id="rId1" Type="http://schemas.openxmlformats.org/officeDocument/2006/relationships/slideLayout" Target="../slideLayouts/slideLayout14.xml"/><Relationship Id="rId4" Type="http://schemas.openxmlformats.org/officeDocument/2006/relationships/hyperlink" Target="https://www.giorgifermi.edu.it/wp-content/uploads/2023/12/243-Circolare-raccolta-rifiuti-aree-esterne-sede-Giorgi_classi-prime.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hyperlink" Target="https://www.giorgifermi.eu/documenti/circolari23-24/063_Circolare_Premiazione_Gara_Green_Schools_10.pdf" TargetMode="External"/><Relationship Id="rId7" Type="http://schemas.openxmlformats.org/officeDocument/2006/relationships/hyperlink" Target="https://drive.google.com/file/d/1VnnIcR9_LUKIGkE5KYQUxRPPiMEQYbbP/view?usp=sharing" TargetMode="Externa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hyperlink" Target="https://photos.app.goo.gl/B6crDYzNwtrcd4SN9" TargetMode="External"/><Relationship Id="rId5" Type="http://schemas.openxmlformats.org/officeDocument/2006/relationships/hyperlink" Target="https://lasalamandra.eu/blog/2023/10/22/giorgi-fermi-miglior-energy-team/" TargetMode="External"/><Relationship Id="rId4" Type="http://schemas.openxmlformats.org/officeDocument/2006/relationships/hyperlink" Target="https://www.giorgifermi.eu/documenti/circolari23-24/101_GSC11_Circolare_Energy_Team.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giorgifermi.edu.it/wp-content/uploads/2024/02/405-circolare-GREEN-SCHOOLS-Millumino-di-meno-16.02.2024.pdf"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5" Type="http://schemas.openxmlformats.org/officeDocument/2006/relationships/hyperlink" Target="https://drive.google.com/file/d/1OPU_BZfRd7irrJUuYXrOexwQabky6_LO/view?usp=sharing" TargetMode="External"/><Relationship Id="rId4" Type="http://schemas.openxmlformats.org/officeDocument/2006/relationships/hyperlink" Target="https://photos.app.goo.gl/uuAaavR9zxD7uaUf7"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giorgifermi.edu.it/wp-content/uploads/2024/04/604-Circolare-GSC11-GIORNATA-DELLA-TERRA-2024.pdf" TargetMode="External"/><Relationship Id="rId7" Type="http://schemas.openxmlformats.org/officeDocument/2006/relationships/hyperlink" Target="https://www.facebook.com/permalink.php?story_fbid=pfbid0MsxVndYMDwPY8AFBXRA56vErFfQTS7xHWWBvCjGJwNo94NVJwqho3CJj8HkdPzF7l&amp;id=100008086544336" TargetMode="External"/><Relationship Id="rId2" Type="http://schemas.openxmlformats.org/officeDocument/2006/relationships/notesSlide" Target="../notesSlides/notesSlide8.xml"/><Relationship Id="rId1" Type="http://schemas.openxmlformats.org/officeDocument/2006/relationships/slideLayout" Target="../slideLayouts/slideLayout14.xml"/><Relationship Id="rId6" Type="http://schemas.openxmlformats.org/officeDocument/2006/relationships/hyperlink" Target="https://docs.google.com/document/d/1nGwSs-L_gsAQLb8YR9sCicetS0rxHVNHr4RL02-nAKE/edit?usp=sharing" TargetMode="External"/><Relationship Id="rId5" Type="http://schemas.openxmlformats.org/officeDocument/2006/relationships/hyperlink" Target="https://drive.google.com/drive/folders/1F-h1Dau_OLwBb5GttS7nvyfh-SigM0Ef?usp=sharing" TargetMode="External"/><Relationship Id="rId4" Type="http://schemas.openxmlformats.org/officeDocument/2006/relationships/hyperlink" Target="https://photos.app.goo.gl/QGEPn7egpsrgbVAV9"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giorgifermi.edu.it/wp-content/uploads/2024/01/292-Circolare-ATS-DELLOSA.pdf" TargetMode="External"/><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hyperlink" Target="https://www.facebook.com/permalink.php?story_fbid=pfbid0pVCtCXhc1hCBb6CkMr4HcSQvinj8ec7fzDvyaTixiBGqCCzJcig3UHQnq2xjsEctl&amp;id=100008086544336" TargetMode="External"/><Relationship Id="rId5" Type="http://schemas.openxmlformats.org/officeDocument/2006/relationships/hyperlink" Target="https://photos.app.goo.gl/iKg72uxkNxi1QcsLA" TargetMode="External"/><Relationship Id="rId4" Type="http://schemas.openxmlformats.org/officeDocument/2006/relationships/hyperlink" Target="https://www.giorgifermi.edu.it/wp-content/uploads/2024/03/509-Circolare-GIORNATA-MONDIALE-DELLACQUA-22.03.2024.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67"/>
        <p:cNvGrpSpPr/>
        <p:nvPr/>
      </p:nvGrpSpPr>
      <p:grpSpPr>
        <a:xfrm>
          <a:off x="0" y="0"/>
          <a:ext cx="0" cy="0"/>
          <a:chOff x="0" y="0"/>
          <a:chExt cx="0" cy="0"/>
        </a:xfrm>
      </p:grpSpPr>
      <p:sp>
        <p:nvSpPr>
          <p:cNvPr id="168" name="Google Shape;168;p1"/>
          <p:cNvSpPr txBox="1">
            <a:spLocks noGrp="1"/>
          </p:cNvSpPr>
          <p:nvPr>
            <p:ph type="body" idx="4294967295"/>
          </p:nvPr>
        </p:nvSpPr>
        <p:spPr>
          <a:xfrm>
            <a:off x="714240" y="2444040"/>
            <a:ext cx="5402880" cy="1452240"/>
          </a:xfrm>
          <a:prstGeom prst="rect">
            <a:avLst/>
          </a:prstGeom>
          <a:noFill/>
          <a:ln>
            <a:noFill/>
          </a:ln>
        </p:spPr>
        <p:txBody>
          <a:bodyPr spcFirstLastPara="1" wrap="square" lIns="90000" tIns="45000" rIns="90000" bIns="45000" anchor="t" anchorCtr="0">
            <a:noAutofit/>
          </a:bodyPr>
          <a:lstStyle/>
          <a:p>
            <a:pPr marL="228600" marR="0" lvl="0" indent="0" algn="l" rtl="0">
              <a:lnSpc>
                <a:spcPct val="90000"/>
              </a:lnSpc>
              <a:spcBef>
                <a:spcPts val="0"/>
              </a:spcBef>
              <a:spcAft>
                <a:spcPts val="0"/>
              </a:spcAft>
              <a:buClr>
                <a:srgbClr val="EF8903"/>
              </a:buClr>
              <a:buSzPts val="5400"/>
              <a:buFont typeface="Arial"/>
              <a:buNone/>
            </a:pPr>
            <a:r>
              <a:rPr lang="it-IT" sz="5400" b="1" i="0" u="none" strike="noStrike" cap="none">
                <a:solidFill>
                  <a:srgbClr val="EF8903"/>
                </a:solidFill>
                <a:latin typeface="Calibri"/>
                <a:ea typeface="Calibri"/>
                <a:cs typeface="Calibri"/>
                <a:sym typeface="Calibri"/>
              </a:rPr>
              <a:t>Presentazione delle Attività</a:t>
            </a:r>
            <a:endParaRPr sz="5400" b="0" i="0" u="none" strike="noStrike" cap="none">
              <a:solidFill>
                <a:srgbClr val="000000"/>
              </a:solidFill>
              <a:latin typeface="Calibri"/>
              <a:ea typeface="Calibri"/>
              <a:cs typeface="Calibri"/>
              <a:sym typeface="Calibri"/>
            </a:endParaRPr>
          </a:p>
        </p:txBody>
      </p:sp>
      <p:sp>
        <p:nvSpPr>
          <p:cNvPr id="169" name="Google Shape;169;p1"/>
          <p:cNvSpPr/>
          <p:nvPr/>
        </p:nvSpPr>
        <p:spPr>
          <a:xfrm>
            <a:off x="915480" y="4323960"/>
            <a:ext cx="6899400" cy="1306080"/>
          </a:xfrm>
          <a:prstGeom prst="rect">
            <a:avLst/>
          </a:prstGeom>
          <a:noFill/>
          <a:ln>
            <a:noFill/>
          </a:ln>
        </p:spPr>
        <p:txBody>
          <a:bodyPr spcFirstLastPara="1" wrap="square" lIns="90000" tIns="45000" rIns="90000" bIns="45000" anchor="t" anchorCtr="0">
            <a:noAutofit/>
          </a:bodyPr>
          <a:lstStyle/>
          <a:p>
            <a:pPr marL="0" marR="0" lvl="0" indent="0" algn="l" rtl="0">
              <a:lnSpc>
                <a:spcPct val="144388"/>
              </a:lnSpc>
              <a:spcBef>
                <a:spcPts val="0"/>
              </a:spcBef>
              <a:spcAft>
                <a:spcPts val="0"/>
              </a:spcAft>
              <a:buNone/>
            </a:pPr>
            <a:r>
              <a:rPr lang="it-IT" sz="1800" b="1" i="0" u="none" strike="noStrike" cap="none">
                <a:solidFill>
                  <a:srgbClr val="3465A8"/>
                </a:solidFill>
                <a:latin typeface="Calibri"/>
                <a:ea typeface="Calibri"/>
                <a:cs typeface="Calibri"/>
                <a:sym typeface="Calibri"/>
              </a:rPr>
              <a:t>Nome dell’Istituto: </a:t>
            </a:r>
            <a:endParaRPr sz="1800" b="1" i="0" u="none" strike="noStrike" cap="none">
              <a:solidFill>
                <a:srgbClr val="3465A8"/>
              </a:solidFill>
              <a:latin typeface="Calibri"/>
              <a:ea typeface="Calibri"/>
              <a:cs typeface="Calibri"/>
              <a:sym typeface="Calibri"/>
            </a:endParaRPr>
          </a:p>
          <a:p>
            <a:pPr marL="0" marR="0" lvl="0" indent="0" algn="l" rtl="0">
              <a:lnSpc>
                <a:spcPct val="144388"/>
              </a:lnSpc>
              <a:spcBef>
                <a:spcPts val="0"/>
              </a:spcBef>
              <a:spcAft>
                <a:spcPts val="0"/>
              </a:spcAft>
              <a:buNone/>
            </a:pPr>
            <a:endParaRPr sz="1800" b="1">
              <a:solidFill>
                <a:srgbClr val="3465A8"/>
              </a:solidFill>
              <a:latin typeface="Calibri"/>
              <a:ea typeface="Calibri"/>
              <a:cs typeface="Calibri"/>
              <a:sym typeface="Calibri"/>
            </a:endParaRPr>
          </a:p>
          <a:p>
            <a:pPr marL="0" marR="0" lvl="0" indent="0" algn="l" rtl="0">
              <a:lnSpc>
                <a:spcPct val="144388"/>
              </a:lnSpc>
              <a:spcBef>
                <a:spcPts val="0"/>
              </a:spcBef>
              <a:spcAft>
                <a:spcPts val="0"/>
              </a:spcAft>
              <a:buNone/>
            </a:pPr>
            <a:r>
              <a:rPr lang="it-IT" sz="1800" b="1">
                <a:solidFill>
                  <a:srgbClr val="3465A8"/>
                </a:solidFill>
                <a:latin typeface="Calibri"/>
                <a:ea typeface="Calibri"/>
                <a:cs typeface="Calibri"/>
                <a:sym typeface="Calibri"/>
              </a:rPr>
              <a:t>Istituto Superiore Giorgi Fermi</a:t>
            </a:r>
            <a:endParaRPr sz="1800" b="1">
              <a:solidFill>
                <a:srgbClr val="3465A8"/>
              </a:solidFill>
              <a:latin typeface="Calibri"/>
              <a:ea typeface="Calibri"/>
              <a:cs typeface="Calibri"/>
              <a:sym typeface="Calibri"/>
            </a:endParaRPr>
          </a:p>
        </p:txBody>
      </p:sp>
      <p:cxnSp>
        <p:nvCxnSpPr>
          <p:cNvPr id="170" name="Google Shape;170;p1"/>
          <p:cNvCxnSpPr/>
          <p:nvPr/>
        </p:nvCxnSpPr>
        <p:spPr>
          <a:xfrm rot="10800000" flipH="1">
            <a:off x="1052640" y="5630400"/>
            <a:ext cx="3835440" cy="7560"/>
          </a:xfrm>
          <a:prstGeom prst="straightConnector1">
            <a:avLst/>
          </a:prstGeom>
          <a:noFill/>
          <a:ln w="9525" cap="flat" cmpd="sng">
            <a:solidFill>
              <a:srgbClr val="4472C4"/>
            </a:solidFill>
            <a:prstDash val="solid"/>
            <a:miter lim="8000"/>
            <a:headEnd type="none" w="sm" len="sm"/>
            <a:tailEnd type="none" w="sm" len="sm"/>
          </a:ln>
        </p:spPr>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g2d28da4b5e2_0_18"/>
          <p:cNvSpPr txBox="1"/>
          <p:nvPr/>
        </p:nvSpPr>
        <p:spPr>
          <a:xfrm>
            <a:off x="972306" y="12674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42" name="Google Shape;242;g2d28da4b5e2_0_18"/>
          <p:cNvSpPr txBox="1"/>
          <p:nvPr/>
        </p:nvSpPr>
        <p:spPr>
          <a:xfrm>
            <a:off x="401200" y="2161625"/>
            <a:ext cx="93057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«5»</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43" name="Google Shape;243;g2d28da4b5e2_0_18"/>
          <p:cNvSpPr txBox="1"/>
          <p:nvPr/>
        </p:nvSpPr>
        <p:spPr>
          <a:xfrm>
            <a:off x="0" y="2914150"/>
            <a:ext cx="10691700" cy="36171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lvl="0" indent="0" algn="l" rtl="0">
              <a:spcBef>
                <a:spcPts val="0"/>
              </a:spcBef>
              <a:spcAft>
                <a:spcPts val="0"/>
              </a:spcAft>
              <a:buNone/>
            </a:pP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INCONTRO DELL’ENERGY TEAM CON FORMAZIONE INTERNA A CURA DEI DOCENTI DELL’ENERGY TEAM </a:t>
            </a:r>
            <a:r>
              <a:rPr lang="it-IT">
                <a:solidFill>
                  <a:schemeClr val="dk1"/>
                </a:solidFill>
              </a:rPr>
              <a:t>(TEMA DEL BANDO PAG. 8: metodi e strumenti di eco-efficienza e riduzione di consumi di energia primaria negli edifici scolastici)</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Il giorno 29 novembre, dalle 13:30 alle 15, l’Energy Team dell’istituto Giorgi Fermi, si è costituito, ed ha iniziato ufficialmente le sue attività. Peculiarità dell’Energy Team del nostro istituto, è quella di essere composto da studenti di classi diverse.</a:t>
            </a:r>
            <a:endParaRPr>
              <a:solidFill>
                <a:schemeClr val="dk1"/>
              </a:solidFill>
            </a:endParaRPr>
          </a:p>
          <a:p>
            <a:pPr marL="0" lvl="0" indent="0" algn="l" rtl="0">
              <a:spcBef>
                <a:spcPts val="0"/>
              </a:spcBef>
              <a:spcAft>
                <a:spcPts val="0"/>
              </a:spcAft>
              <a:buNone/>
            </a:pPr>
            <a:r>
              <a:rPr lang="it-IT">
                <a:solidFill>
                  <a:schemeClr val="dk1"/>
                </a:solidFill>
              </a:rPr>
              <a:t>In modo particolare quest’anno hanno partecipato in maniera costante e partecipativa: 30 studenti di 14 classi diverse (dalla prima alla quinta).</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Foto: </a:t>
            </a:r>
            <a:r>
              <a:rPr lang="it-IT" u="sng">
                <a:solidFill>
                  <a:schemeClr val="hlink"/>
                </a:solidFill>
                <a:hlinkClick r:id="rId3"/>
              </a:rPr>
              <a:t>https://drive.google.com/file/d/18ghujwnes6u4XOJdupJPjR1KUzbhCqxW/view?usp=sharing</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post Facebook: </a:t>
            </a:r>
            <a:r>
              <a:rPr lang="it-IT" u="sng">
                <a:solidFill>
                  <a:schemeClr val="hlink"/>
                </a:solidFill>
                <a:hlinkClick r:id="rId4"/>
              </a:rPr>
              <a:t>https://www.facebook.com/permalink.php?story_fbid=pfbid02yti5qdhhnYvQiQLvCMPdwKqKhgTKvb1UWQbqUKtSrgDk4GUFnNrdNNgLTact8Uqcl&amp;id=100008086544336</a:t>
            </a:r>
            <a:endParaRPr>
              <a:solidFill>
                <a:schemeClr val="dk1"/>
              </a:solidFill>
            </a:endParaRPr>
          </a:p>
          <a:p>
            <a:pPr marL="0" lvl="0" indent="0" algn="l" rtl="0">
              <a:spcBef>
                <a:spcPts val="0"/>
              </a:spcBef>
              <a:spcAft>
                <a:spcPts val="0"/>
              </a:spcAft>
              <a:buNone/>
            </a:pPr>
            <a:endParaRPr sz="800">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g2d28da4b5e2_0_30"/>
          <p:cNvSpPr txBox="1"/>
          <p:nvPr/>
        </p:nvSpPr>
        <p:spPr>
          <a:xfrm>
            <a:off x="972306" y="12674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49" name="Google Shape;249;g2d28da4b5e2_0_30"/>
          <p:cNvSpPr txBox="1"/>
          <p:nvPr/>
        </p:nvSpPr>
        <p:spPr>
          <a:xfrm>
            <a:off x="972306" y="21616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«6»</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50" name="Google Shape;250;g2d28da4b5e2_0_30"/>
          <p:cNvSpPr txBox="1"/>
          <p:nvPr/>
        </p:nvSpPr>
        <p:spPr>
          <a:xfrm>
            <a:off x="163074" y="2914150"/>
            <a:ext cx="9627300" cy="33780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lvl="0" indent="0" algn="l" rtl="0">
              <a:spcBef>
                <a:spcPts val="0"/>
              </a:spcBef>
              <a:spcAft>
                <a:spcPts val="0"/>
              </a:spcAft>
              <a:buNone/>
            </a:pP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FORMAZIONE DI TUTTE LE CLASSI IN OCCASIONE DELLE SETTIMANE DI M’ILLUMINO DI MENO, GIORNATA DELL’ACQUA, GIORNATA DELLA TERRA</a:t>
            </a:r>
            <a:r>
              <a:rPr lang="it-IT">
                <a:solidFill>
                  <a:schemeClr val="dk1"/>
                </a:solidFill>
              </a:rPr>
              <a:t> (TEMA DEL BANDO PAG. 8: metodi e strumenti di eco-efficienza e riduzione di consumi di energia primaria negli edifici scolastici; metodi e strumenti per favorire la riduzione delle risorse idriche ed energetiche in fase di esercizio)</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Il nostro istituto ha partecipato a tutte le edizioni della Green Schools Competitions. Fin dall’inizio, è stato fondamentale partecipare, e far partecipare gli studenti alle principali Giornate Nazionali o Mondiali, perchè i “semi ricevuti” durante la loro permanenza a scuola possano crescere anche quando avranno terminato il loro percorso scolastico. Nelle circolari di istituto allegate tramite link in questa slide, è possibile vedere alcune delle attività di formazione, comunicazione e azioni concrete promosse.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a:t>
            </a:r>
            <a:r>
              <a:rPr lang="it-IT" u="sng">
                <a:solidFill>
                  <a:schemeClr val="hlink"/>
                </a:solidFill>
                <a:hlinkClick r:id="rId3"/>
              </a:rPr>
              <a:t>circ 405</a:t>
            </a:r>
            <a:r>
              <a:rPr lang="it-IT">
                <a:solidFill>
                  <a:schemeClr val="dk1"/>
                </a:solidFill>
              </a:rPr>
              <a:t> - </a:t>
            </a:r>
            <a:r>
              <a:rPr lang="it-IT" u="sng">
                <a:solidFill>
                  <a:schemeClr val="hlink"/>
                </a:solidFill>
                <a:hlinkClick r:id="rId4"/>
              </a:rPr>
              <a:t>509</a:t>
            </a:r>
            <a:r>
              <a:rPr lang="it-IT">
                <a:solidFill>
                  <a:schemeClr val="dk1"/>
                </a:solidFill>
              </a:rPr>
              <a:t> - </a:t>
            </a:r>
            <a:r>
              <a:rPr lang="it-IT" u="sng">
                <a:solidFill>
                  <a:schemeClr val="hlink"/>
                </a:solidFill>
                <a:hlinkClick r:id="rId5"/>
              </a:rPr>
              <a:t>604</a:t>
            </a:r>
            <a:r>
              <a:rPr lang="it-IT">
                <a:solidFill>
                  <a:schemeClr val="dk1"/>
                </a:solidFill>
              </a:rPr>
              <a:t>)</a:t>
            </a:r>
            <a:endParaRPr>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g2d28da4b5e2_0_36"/>
          <p:cNvSpPr txBox="1"/>
          <p:nvPr/>
        </p:nvSpPr>
        <p:spPr>
          <a:xfrm>
            <a:off x="6" y="763339"/>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56" name="Google Shape;256;g2d28da4b5e2_0_36"/>
          <p:cNvSpPr txBox="1"/>
          <p:nvPr/>
        </p:nvSpPr>
        <p:spPr>
          <a:xfrm>
            <a:off x="83556" y="1269752"/>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«7»</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57" name="Google Shape;257;g2d28da4b5e2_0_36"/>
          <p:cNvSpPr txBox="1"/>
          <p:nvPr/>
        </p:nvSpPr>
        <p:spPr>
          <a:xfrm>
            <a:off x="83550" y="1761425"/>
            <a:ext cx="10487700" cy="5003100"/>
          </a:xfrm>
          <a:prstGeom prst="rect">
            <a:avLst/>
          </a:prstGeom>
          <a:noFill/>
          <a:ln>
            <a:noFill/>
          </a:ln>
        </p:spPr>
        <p:txBody>
          <a:bodyPr spcFirstLastPara="1" wrap="square" lIns="91425" tIns="45700" rIns="91425" bIns="45700" anchor="t" anchorCtr="0">
            <a:noAutofit/>
          </a:bodyPr>
          <a:lstStyle/>
          <a:p>
            <a:pPr marL="0" marR="0" lvl="0" indent="0" algn="just" rtl="0">
              <a:lnSpc>
                <a:spcPct val="133333"/>
              </a:lnSpc>
              <a:spcBef>
                <a:spcPts val="0"/>
              </a:spcBef>
              <a:spcAft>
                <a:spcPts val="0"/>
              </a:spcAft>
              <a:buClr>
                <a:schemeClr val="dk1"/>
              </a:buClr>
              <a:buSzPts val="1800"/>
              <a:buFont typeface="Arial"/>
              <a:buNone/>
            </a:pPr>
            <a:r>
              <a:rPr lang="it-IT" sz="1300" b="1" i="1">
                <a:solidFill>
                  <a:schemeClr val="dk1"/>
                </a:solidFill>
                <a:latin typeface="Roboto"/>
                <a:ea typeface="Roboto"/>
                <a:cs typeface="Roboto"/>
                <a:sym typeface="Roboto"/>
              </a:rPr>
              <a:t>Descrizione:</a:t>
            </a:r>
            <a:endParaRPr sz="1300" b="1" i="1">
              <a:solidFill>
                <a:schemeClr val="dk1"/>
              </a:solidFill>
              <a:latin typeface="Roboto"/>
              <a:ea typeface="Roboto"/>
              <a:cs typeface="Roboto"/>
              <a:sym typeface="Roboto"/>
            </a:endParaRPr>
          </a:p>
          <a:p>
            <a:pPr marL="0" lvl="0" indent="0" algn="just" rtl="0">
              <a:spcBef>
                <a:spcPts val="0"/>
              </a:spcBef>
              <a:spcAft>
                <a:spcPts val="0"/>
              </a:spcAft>
              <a:buNone/>
            </a:pPr>
            <a:endParaRPr sz="1300" b="1" i="1">
              <a:solidFill>
                <a:schemeClr val="dk1"/>
              </a:solidFill>
              <a:latin typeface="Roboto"/>
              <a:ea typeface="Roboto"/>
              <a:cs typeface="Roboto"/>
              <a:sym typeface="Roboto"/>
            </a:endParaRPr>
          </a:p>
          <a:p>
            <a:pPr marL="0" lvl="0" indent="0" algn="just" rtl="0">
              <a:spcBef>
                <a:spcPts val="0"/>
              </a:spcBef>
              <a:spcAft>
                <a:spcPts val="0"/>
              </a:spcAft>
              <a:buNone/>
            </a:pPr>
            <a:r>
              <a:rPr lang="it-IT" sz="1300" b="1">
                <a:solidFill>
                  <a:schemeClr val="dk1"/>
                </a:solidFill>
                <a:latin typeface="Roboto"/>
                <a:ea typeface="Roboto"/>
                <a:cs typeface="Roboto"/>
                <a:sym typeface="Roboto"/>
              </a:rPr>
              <a:t>FORMAZIONE DELLE CLASSI PRIME  SULLA RIDUZIONE DEI RIFIUTI MEDIANTE ATTIVITÀ’ PRATICHE DI PULIZIA DEI CORTILI </a:t>
            </a:r>
            <a:r>
              <a:rPr lang="it-IT" sz="1300">
                <a:solidFill>
                  <a:schemeClr val="dk1"/>
                </a:solidFill>
                <a:latin typeface="Roboto"/>
                <a:ea typeface="Roboto"/>
                <a:cs typeface="Roboto"/>
                <a:sym typeface="Roboto"/>
              </a:rPr>
              <a:t>(TEMA DEL BANDO PAG. 8: metodi e strumenti relativi alla gestione e alla riduzione della produzione dei rifiutI)</a:t>
            </a:r>
            <a:endParaRPr sz="1300">
              <a:solidFill>
                <a:schemeClr val="dk1"/>
              </a:solidFill>
              <a:latin typeface="Roboto"/>
              <a:ea typeface="Roboto"/>
              <a:cs typeface="Roboto"/>
              <a:sym typeface="Roboto"/>
            </a:endParaRPr>
          </a:p>
          <a:p>
            <a:pPr marL="0" lvl="0" indent="0" algn="just" rtl="0">
              <a:spcBef>
                <a:spcPts val="0"/>
              </a:spcBef>
              <a:spcAft>
                <a:spcPts val="0"/>
              </a:spcAft>
              <a:buNone/>
            </a:pPr>
            <a:endParaRPr sz="1300">
              <a:solidFill>
                <a:schemeClr val="dk1"/>
              </a:solidFill>
              <a:latin typeface="Roboto"/>
              <a:ea typeface="Roboto"/>
              <a:cs typeface="Roboto"/>
              <a:sym typeface="Roboto"/>
            </a:endParaRPr>
          </a:p>
          <a:p>
            <a:pPr marL="0" lvl="0" indent="0" algn="just" rtl="0">
              <a:spcBef>
                <a:spcPts val="0"/>
              </a:spcBef>
              <a:spcAft>
                <a:spcPts val="0"/>
              </a:spcAft>
              <a:buNone/>
            </a:pPr>
            <a:r>
              <a:rPr lang="it-IT" sz="1300">
                <a:solidFill>
                  <a:schemeClr val="dk1"/>
                </a:solidFill>
                <a:latin typeface="Roboto"/>
                <a:ea typeface="Roboto"/>
                <a:cs typeface="Roboto"/>
                <a:sym typeface="Roboto"/>
              </a:rPr>
              <a:t>Tutte le 11 classi prime dell’istituto (circa 220 alunni), di entrambe le sedi (</a:t>
            </a:r>
            <a:r>
              <a:rPr lang="it-IT" sz="1300" u="sng">
                <a:solidFill>
                  <a:schemeClr val="hlink"/>
                </a:solidFill>
                <a:latin typeface="Roboto"/>
                <a:ea typeface="Roboto"/>
                <a:cs typeface="Roboto"/>
                <a:sym typeface="Roboto"/>
                <a:hlinkClick r:id="rId3"/>
              </a:rPr>
              <a:t>circ 229</a:t>
            </a:r>
            <a:r>
              <a:rPr lang="it-IT" sz="1300">
                <a:solidFill>
                  <a:schemeClr val="dk1"/>
                </a:solidFill>
                <a:latin typeface="Roboto"/>
                <a:ea typeface="Roboto"/>
                <a:cs typeface="Roboto"/>
                <a:sym typeface="Roboto"/>
              </a:rPr>
              <a:t> - </a:t>
            </a:r>
            <a:r>
              <a:rPr lang="it-IT" sz="1300" u="sng">
                <a:solidFill>
                  <a:schemeClr val="hlink"/>
                </a:solidFill>
                <a:latin typeface="Roboto"/>
                <a:ea typeface="Roboto"/>
                <a:cs typeface="Roboto"/>
                <a:sym typeface="Roboto"/>
                <a:hlinkClick r:id="rId4"/>
              </a:rPr>
              <a:t>243</a:t>
            </a:r>
            <a:r>
              <a:rPr lang="it-IT" sz="1300">
                <a:solidFill>
                  <a:schemeClr val="dk1"/>
                </a:solidFill>
                <a:latin typeface="Roboto"/>
                <a:ea typeface="Roboto"/>
                <a:cs typeface="Roboto"/>
                <a:sym typeface="Roboto"/>
              </a:rPr>
              <a:t>), hanno svolto una formazione teorico pratica sull’impatto di cattive abitudini per quanto riguarda i rifiuti. Dopo un momento di presentazione, i ragazzi hanno raccolto e differenziato i rifiuti del cortile. </a:t>
            </a:r>
            <a:endParaRPr sz="1300">
              <a:solidFill>
                <a:schemeClr val="dk1"/>
              </a:solidFill>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r>
              <a:rPr lang="it-IT" sz="1300">
                <a:solidFill>
                  <a:srgbClr val="212121"/>
                </a:solidFill>
                <a:latin typeface="Roboto"/>
                <a:ea typeface="Roboto"/>
                <a:cs typeface="Roboto"/>
                <a:sym typeface="Roboto"/>
              </a:rPr>
              <a:t>Questa attività ha avuto un impatto doppiamente importante (vedi comunicazione). Si tratta di un'attività da noi rinominata NZEL (Nearly Zero Emission Lesson) in quanto l'ambiente di apprendimento, è all'aperto, con il conseguente spegnimento di tutte le luci dell'aula e dei dispositivi elettronici PC e Digital Board. Le analisi fatte quest’anno hanno permesso di stabilire che il risparmio di anidride carbonica emessa per un’ora di lezione all’apert</a:t>
            </a:r>
            <a:r>
              <a:rPr lang="it-IT" sz="1300">
                <a:solidFill>
                  <a:srgbClr val="212121"/>
                </a:solidFill>
                <a:highlight>
                  <a:schemeClr val="lt1"/>
                </a:highlight>
                <a:latin typeface="Roboto"/>
                <a:ea typeface="Roboto"/>
                <a:cs typeface="Roboto"/>
                <a:sym typeface="Roboto"/>
              </a:rPr>
              <a:t>o è di 0,5 kg. Negli allegati si possono vedere alcune foto, la locandina dell'attività usata nelle classe, il logo NZEL e la presentazione introduttiva per gli studenti.</a:t>
            </a: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r>
              <a:rPr lang="it-IT" sz="1300">
                <a:solidFill>
                  <a:srgbClr val="212121"/>
                </a:solidFill>
                <a:highlight>
                  <a:schemeClr val="lt1"/>
                </a:highlight>
                <a:latin typeface="Roboto"/>
                <a:ea typeface="Roboto"/>
                <a:cs typeface="Roboto"/>
                <a:sym typeface="Roboto"/>
              </a:rPr>
              <a:t>Link foto: </a:t>
            </a:r>
            <a:r>
              <a:rPr lang="it-IT" sz="1300" u="sng">
                <a:solidFill>
                  <a:schemeClr val="hlink"/>
                </a:solidFill>
                <a:highlight>
                  <a:schemeClr val="lt1"/>
                </a:highlight>
                <a:latin typeface="Roboto"/>
                <a:ea typeface="Roboto"/>
                <a:cs typeface="Roboto"/>
                <a:sym typeface="Roboto"/>
                <a:hlinkClick r:id="rId5"/>
              </a:rPr>
              <a:t>https://photos.app.goo.gl/RqdFp1AyqtfK8DqH6</a:t>
            </a: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r>
              <a:rPr lang="it-IT" sz="1300">
                <a:solidFill>
                  <a:srgbClr val="212121"/>
                </a:solidFill>
                <a:highlight>
                  <a:schemeClr val="lt1"/>
                </a:highlight>
                <a:latin typeface="Roboto"/>
                <a:ea typeface="Roboto"/>
                <a:cs typeface="Roboto"/>
                <a:sym typeface="Roboto"/>
              </a:rPr>
              <a:t>Link locandina: </a:t>
            </a:r>
            <a:r>
              <a:rPr lang="it-IT" sz="1300" u="sng">
                <a:solidFill>
                  <a:schemeClr val="hlink"/>
                </a:solidFill>
                <a:highlight>
                  <a:schemeClr val="lt1"/>
                </a:highlight>
                <a:latin typeface="Roboto"/>
                <a:ea typeface="Roboto"/>
                <a:cs typeface="Roboto"/>
                <a:sym typeface="Roboto"/>
                <a:hlinkClick r:id="rId6"/>
              </a:rPr>
              <a:t>https://docs.google.com/document/d/15tUOQqpqH6icm5JGK-AfXsWVotMrAvoz1hIjwsCDS-U/edit?usp=sharing</a:t>
            </a: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r>
              <a:rPr lang="it-IT" sz="1300">
                <a:solidFill>
                  <a:srgbClr val="212121"/>
                </a:solidFill>
                <a:highlight>
                  <a:schemeClr val="lt1"/>
                </a:highlight>
                <a:latin typeface="Roboto"/>
                <a:ea typeface="Roboto"/>
                <a:cs typeface="Roboto"/>
                <a:sym typeface="Roboto"/>
              </a:rPr>
              <a:t>Link presentazione prof.ssa Di Venere: </a:t>
            </a:r>
            <a:r>
              <a:rPr lang="it-IT" sz="1300" u="sng">
                <a:solidFill>
                  <a:schemeClr val="hlink"/>
                </a:solidFill>
                <a:highlight>
                  <a:schemeClr val="lt1"/>
                </a:highlight>
                <a:latin typeface="Roboto"/>
                <a:ea typeface="Roboto"/>
                <a:cs typeface="Roboto"/>
                <a:sym typeface="Roboto"/>
                <a:hlinkClick r:id="rId7"/>
              </a:rPr>
              <a:t>https://drive.google.com/file/d/1hxUwjUkLRVbrZRAvLj2ggWAc1fSew5Y0/view?usp=sharing</a:t>
            </a: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r>
              <a:rPr lang="it-IT" sz="1300">
                <a:solidFill>
                  <a:srgbClr val="212121"/>
                </a:solidFill>
                <a:highlight>
                  <a:schemeClr val="lt1"/>
                </a:highlight>
                <a:latin typeface="Roboto"/>
                <a:ea typeface="Roboto"/>
                <a:cs typeface="Roboto"/>
                <a:sym typeface="Roboto"/>
              </a:rPr>
              <a:t>Link Logo NZEL: </a:t>
            </a:r>
            <a:r>
              <a:rPr lang="it-IT" sz="1300" u="sng">
                <a:solidFill>
                  <a:schemeClr val="hlink"/>
                </a:solidFill>
                <a:highlight>
                  <a:schemeClr val="lt1"/>
                </a:highlight>
                <a:latin typeface="Roboto"/>
                <a:ea typeface="Roboto"/>
                <a:cs typeface="Roboto"/>
                <a:sym typeface="Roboto"/>
                <a:hlinkClick r:id="rId8"/>
              </a:rPr>
              <a:t>https://docs.google.com/presentation/d/1HfmE4hUf1d9Rro4kdrXk6ALrtRaEJqL6T48-WT4gTBg/edit?usp=sharing</a:t>
            </a: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endParaRPr sz="1300">
              <a:solidFill>
                <a:srgbClr val="212121"/>
              </a:solidFill>
              <a:highlight>
                <a:schemeClr val="lt1"/>
              </a:highlight>
              <a:latin typeface="Roboto"/>
              <a:ea typeface="Roboto"/>
              <a:cs typeface="Roboto"/>
              <a:sym typeface="Roboto"/>
            </a:endParaRPr>
          </a:p>
          <a:p>
            <a:pPr marL="0" lvl="0" indent="0" algn="just" rtl="0">
              <a:lnSpc>
                <a:spcPct val="155000"/>
              </a:lnSpc>
              <a:spcBef>
                <a:spcPts val="1100"/>
              </a:spcBef>
              <a:spcAft>
                <a:spcPts val="0"/>
              </a:spcAft>
              <a:buClr>
                <a:schemeClr val="dk1"/>
              </a:buClr>
              <a:buSzPts val="1100"/>
              <a:buFont typeface="Arial"/>
              <a:buNone/>
            </a:pPr>
            <a:endParaRPr sz="1300">
              <a:solidFill>
                <a:srgbClr val="212121"/>
              </a:solidFill>
              <a:highlight>
                <a:schemeClr val="lt1"/>
              </a:highlight>
              <a:latin typeface="Roboto"/>
              <a:ea typeface="Roboto"/>
              <a:cs typeface="Roboto"/>
              <a:sym typeface="Roboto"/>
            </a:endParaRPr>
          </a:p>
          <a:p>
            <a:pPr marL="0" lvl="0" indent="0" algn="just" rtl="0">
              <a:spcBef>
                <a:spcPts val="0"/>
              </a:spcBef>
              <a:spcAft>
                <a:spcPts val="0"/>
              </a:spcAft>
              <a:buNone/>
            </a:pPr>
            <a:endParaRPr sz="1300">
              <a:solidFill>
                <a:schemeClr val="dk1"/>
              </a:solidFill>
            </a:endParaRPr>
          </a:p>
          <a:p>
            <a:pPr marL="0" marR="0" lvl="0" indent="0" algn="just" rtl="0">
              <a:lnSpc>
                <a:spcPct val="171428"/>
              </a:lnSpc>
              <a:spcBef>
                <a:spcPts val="1000"/>
              </a:spcBef>
              <a:spcAft>
                <a:spcPts val="0"/>
              </a:spcAft>
              <a:buClr>
                <a:schemeClr val="dk1"/>
              </a:buClr>
              <a:buSzPts val="1400"/>
              <a:buFont typeface="Arial"/>
              <a:buNone/>
            </a:pPr>
            <a:endParaRPr sz="1300"/>
          </a:p>
          <a:p>
            <a:pPr marL="228600" marR="0" lvl="0" indent="-139700" algn="just" rtl="0">
              <a:lnSpc>
                <a:spcPct val="171428"/>
              </a:lnSpc>
              <a:spcBef>
                <a:spcPts val="1000"/>
              </a:spcBef>
              <a:spcAft>
                <a:spcPts val="0"/>
              </a:spcAft>
              <a:buClr>
                <a:schemeClr val="dk1"/>
              </a:buClr>
              <a:buSzPts val="1400"/>
              <a:buFont typeface="Arial"/>
              <a:buNone/>
            </a:pPr>
            <a:endParaRPr sz="1300" b="1" i="1">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g2d28da4b5e2_0_42"/>
          <p:cNvSpPr txBox="1"/>
          <p:nvPr/>
        </p:nvSpPr>
        <p:spPr>
          <a:xfrm>
            <a:off x="972306" y="13436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63" name="Google Shape;263;g2d28da4b5e2_0_42"/>
          <p:cNvSpPr txBox="1"/>
          <p:nvPr/>
        </p:nvSpPr>
        <p:spPr>
          <a:xfrm>
            <a:off x="972306" y="21616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«8»</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64" name="Google Shape;264;g2d28da4b5e2_0_42"/>
          <p:cNvSpPr txBox="1"/>
          <p:nvPr/>
        </p:nvSpPr>
        <p:spPr>
          <a:xfrm>
            <a:off x="134050" y="2914150"/>
            <a:ext cx="10373100" cy="37605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lvl="0" indent="0" algn="l" rtl="0">
              <a:spcBef>
                <a:spcPts val="0"/>
              </a:spcBef>
              <a:spcAft>
                <a:spcPts val="0"/>
              </a:spcAft>
              <a:buNone/>
            </a:pP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FORMAZIONE DI TUTTE LE CLASSI PRIME E SECONDE (IP, IT, IeFP) A CURA DI EDUCATORI CONTARINA (TEMA DEL BANDO PAG. 8: metodi e strumenti relativi alla gestione e alla riduzione della produzione dei rifiutI)</a:t>
            </a:r>
            <a:endParaRPr b="1">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Nell’ambito delle Attività di Green Schools 11, il nostro Istituto ha aderito, come da tradizione, ad alcune attività didattiche proposte dalla ditta Contarina, all’interno del progetto “Il Futuro dei rifiuti nelle nostre mani” (</a:t>
            </a:r>
            <a:r>
              <a:rPr lang="it-IT" u="sng">
                <a:solidFill>
                  <a:schemeClr val="hlink"/>
                </a:solidFill>
                <a:hlinkClick r:id="rId3"/>
              </a:rPr>
              <a:t>circ 64</a:t>
            </a:r>
            <a:r>
              <a:rPr lang="it-IT">
                <a:solidFill>
                  <a:schemeClr val="dk1"/>
                </a:solidFill>
              </a:rPr>
              <a:t> e </a:t>
            </a:r>
            <a:r>
              <a:rPr lang="it-IT" u="sng">
                <a:solidFill>
                  <a:schemeClr val="hlink"/>
                </a:solidFill>
                <a:hlinkClick r:id="rId4"/>
              </a:rPr>
              <a:t>208</a:t>
            </a:r>
            <a:r>
              <a:rPr lang="it-IT">
                <a:solidFill>
                  <a:schemeClr val="dk1"/>
                </a:solidFill>
              </a:rPr>
              <a:t>). A tal proposito, gli educatori di Contarina hanno svolto degli interventi di educazione ambientale dal titolo “Spesa sostenibile” nelle classi seconde, e “Scuola accogliente” nelle classi prime. Questi incontri hanno coinvolto </a:t>
            </a:r>
            <a:r>
              <a:rPr lang="it-IT" b="1">
                <a:solidFill>
                  <a:schemeClr val="dk1"/>
                </a:solidFill>
              </a:rPr>
              <a:t>23 classi del nostro istituto per un totale di 460 alunni. </a:t>
            </a:r>
            <a:endParaRPr b="1">
              <a:solidFill>
                <a:schemeClr val="dk1"/>
              </a:solidFill>
            </a:endParaRPr>
          </a:p>
          <a:p>
            <a:pPr marL="0" lvl="0" indent="0" algn="l" rtl="0">
              <a:spcBef>
                <a:spcPts val="0"/>
              </a:spcBef>
              <a:spcAft>
                <a:spcPts val="0"/>
              </a:spcAft>
              <a:buNone/>
            </a:pPr>
            <a:endParaRPr sz="1200" b="1">
              <a:solidFill>
                <a:schemeClr val="dk1"/>
              </a:solidFill>
            </a:endParaRPr>
          </a:p>
          <a:p>
            <a:pPr marL="0" lvl="0" indent="0" algn="l" rtl="0">
              <a:spcBef>
                <a:spcPts val="0"/>
              </a:spcBef>
              <a:spcAft>
                <a:spcPts val="0"/>
              </a:spcAft>
              <a:buNone/>
            </a:pPr>
            <a:r>
              <a:rPr lang="it-IT" sz="1200">
                <a:solidFill>
                  <a:schemeClr val="dk1"/>
                </a:solidFill>
              </a:rPr>
              <a:t>Link Facebook:</a:t>
            </a:r>
            <a:r>
              <a:rPr lang="it-IT" sz="1200" b="1">
                <a:solidFill>
                  <a:schemeClr val="dk1"/>
                </a:solidFill>
              </a:rPr>
              <a:t> </a:t>
            </a:r>
            <a:r>
              <a:rPr lang="it-IT" sz="1200" u="sng">
                <a:solidFill>
                  <a:schemeClr val="hlink"/>
                </a:solidFill>
                <a:hlinkClick r:id="rId5"/>
              </a:rPr>
              <a:t>https://www.facebook.com/permalink.php?story_fbid=pfbid02dzMjbS9tvRSbFBzvQe7JgbVmjKTsbt1H4TEBQ3gARo69agr96pFD4VjLxgeVjMKTl&amp;id=100008086544336</a:t>
            </a:r>
            <a:endParaRPr sz="1200">
              <a:solidFill>
                <a:schemeClr val="dk1"/>
              </a:solidFill>
            </a:endParaRPr>
          </a:p>
          <a:p>
            <a:pPr marL="0" lvl="0" indent="0" algn="l" rtl="0">
              <a:spcBef>
                <a:spcPts val="0"/>
              </a:spcBef>
              <a:spcAft>
                <a:spcPts val="0"/>
              </a:spcAft>
              <a:buNone/>
            </a:pPr>
            <a:endParaRPr b="1">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g2e11659f8ad_0_0"/>
          <p:cNvSpPr txBox="1"/>
          <p:nvPr/>
        </p:nvSpPr>
        <p:spPr>
          <a:xfrm>
            <a:off x="972306" y="13436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70" name="Google Shape;270;g2e11659f8ad_0_0"/>
          <p:cNvSpPr txBox="1"/>
          <p:nvPr/>
        </p:nvSpPr>
        <p:spPr>
          <a:xfrm>
            <a:off x="972306" y="21616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«9»</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71" name="Google Shape;271;g2e11659f8ad_0_0"/>
          <p:cNvSpPr txBox="1"/>
          <p:nvPr/>
        </p:nvSpPr>
        <p:spPr>
          <a:xfrm>
            <a:off x="134050" y="2914150"/>
            <a:ext cx="10373100" cy="37605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lvl="0" indent="0" algn="l" rtl="0">
              <a:spcBef>
                <a:spcPts val="0"/>
              </a:spcBef>
              <a:spcAft>
                <a:spcPts val="0"/>
              </a:spcAft>
              <a:buNone/>
            </a:pP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FORMAZIONE DEGLI STUDENTI DA STUDENTI ESPERTI ENERGY TEAM E DOCENTI SULLA CULTURA DEL RIPARO (PROGETTO LE 3R+1) (TEMA DEL BANDO PAG. 8: metodi e strumenti relativi alla gestione e alla riduzione della produzione dei rifiutI)</a:t>
            </a:r>
            <a:endParaRPr b="1">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Nell’ambito delle Attività di Green Schools 11, il nostro Istituto ha istituito un laboratorio pratico di manutenzione straordinaria di strumentazione scolastica. Si tratta di attrezzatura rotta, che altrimenti sarebbe stata eliminata visto i costi della manutenzione esterna. Il gruppo di manutentori, guidato dall’esperienza del prof. D’Arrigo, è formato da studenti dell’Energy Team indirizzo elettronico, che trasmettono la loro sensibilità ecologica agli altri studenti. Infatti, quando un oggetto si rompe, prevale la logica dello “scarto”, per cui il bene fino a quel momento utilizzato viene messo da parte senza tentare la riparazione che, invece, gioverebbe non solo all’ambiente, a causa della minore quantità di rifiuti da smaltire, ma anche alla psiche di chi, al fine di riutilizzarlo, si ingegnerebbe per imparare ad accomodarlo. Questo modo di pensare è quello che tramite lo sviluppo di nuove competenza, questo progetto vuole trasmettere agli studenti. </a:t>
            </a:r>
            <a:endParaRPr b="1">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sp>
        <p:nvSpPr>
          <p:cNvPr id="276" name="Google Shape;276;p7"/>
          <p:cNvSpPr txBox="1"/>
          <p:nvPr/>
        </p:nvSpPr>
        <p:spPr>
          <a:xfrm>
            <a:off x="958948" y="1256263"/>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77" name="Google Shape;277;p7"/>
          <p:cNvSpPr txBox="1"/>
          <p:nvPr/>
        </p:nvSpPr>
        <p:spPr>
          <a:xfrm>
            <a:off x="972306" y="2150476"/>
            <a:ext cx="8734626" cy="606649"/>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Elenco e descrizione delle attività «Bonus»</a:t>
            </a:r>
            <a:endParaRPr/>
          </a:p>
        </p:txBody>
      </p:sp>
      <p:sp>
        <p:nvSpPr>
          <p:cNvPr id="278" name="Google Shape;278;p7"/>
          <p:cNvSpPr txBox="1"/>
          <p:nvPr/>
        </p:nvSpPr>
        <p:spPr>
          <a:xfrm>
            <a:off x="275525" y="3022700"/>
            <a:ext cx="10280700" cy="36684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Concorso Bonus:​ Attività di tutoraggio​</a:t>
            </a:r>
            <a:endParaRPr/>
          </a:p>
          <a:p>
            <a:pPr marL="0" marR="0" lvl="0" indent="0" algn="just" rtl="0">
              <a:lnSpc>
                <a:spcPct val="171428"/>
              </a:lnSpc>
              <a:spcBef>
                <a:spcPts val="0"/>
              </a:spcBef>
              <a:spcAft>
                <a:spcPts val="0"/>
              </a:spcAft>
              <a:buClr>
                <a:schemeClr val="dk1"/>
              </a:buClr>
              <a:buSzPts val="1400"/>
              <a:buFont typeface="Arial"/>
              <a:buNone/>
            </a:pPr>
            <a:r>
              <a:rPr lang="it-IT">
                <a:solidFill>
                  <a:schemeClr val="dk1"/>
                </a:solidFill>
                <a:latin typeface="Calibri"/>
                <a:ea typeface="Calibri"/>
                <a:cs typeface="Calibri"/>
                <a:sym typeface="Calibri"/>
              </a:rPr>
              <a:t>Per quanto riguarda il tema a pag. 8 del bando del concorso formazione, è stato fatta un’azione di tutoraggio in orario extracurricolare, da parte di uno dei docenti dell’Energy Team, ad una classe seconda media dell’Istituto Salesiano Astori di Mogliano Veneto. In questa attività è stato svolta un’attività in modalità laboratoriale e peer to peer, riguardante metodi e strumenti per favorire la trasformazione del patrimonio edilizio scolastico esistente in ambienti salutari e confortevoli, con particolare attenzione al verde nelle scuole. A tal fine, utilizzando e presentando alcuni strumenti acquistati con le vincite della Green Schools Competitions, è stata misurata l’altezza degli alberi, in relazione all’assorbimento di CO</a:t>
            </a:r>
            <a:r>
              <a:rPr lang="it-IT" sz="1000">
                <a:solidFill>
                  <a:schemeClr val="dk1"/>
                </a:solidFill>
                <a:latin typeface="Calibri"/>
                <a:ea typeface="Calibri"/>
                <a:cs typeface="Calibri"/>
                <a:sym typeface="Calibri"/>
              </a:rPr>
              <a:t>2</a:t>
            </a:r>
            <a:r>
              <a:rPr lang="it-IT">
                <a:solidFill>
                  <a:schemeClr val="dk1"/>
                </a:solidFill>
                <a:latin typeface="Calibri"/>
                <a:ea typeface="Calibri"/>
                <a:cs typeface="Calibri"/>
                <a:sym typeface="Calibri"/>
              </a:rPr>
              <a:t>, e alla temperatura sulle superfici verdi e non, delle zone ombrose create dagli alberi.</a:t>
            </a:r>
            <a:endParaRPr>
              <a:solidFill>
                <a:schemeClr val="dk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8"/>
          <p:cNvSpPr txBox="1"/>
          <p:nvPr/>
        </p:nvSpPr>
        <p:spPr>
          <a:xfrm>
            <a:off x="958948" y="929160"/>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4000"/>
              <a:buFont typeface="Arial"/>
              <a:buNone/>
            </a:pPr>
            <a:r>
              <a:rPr lang="it-IT" sz="4000" b="1">
                <a:solidFill>
                  <a:srgbClr val="EF8903"/>
                </a:solidFill>
                <a:latin typeface="Calibri"/>
                <a:ea typeface="Calibri"/>
                <a:cs typeface="Calibri"/>
                <a:sym typeface="Calibri"/>
              </a:rPr>
              <a:t>CONCORSO</a:t>
            </a:r>
            <a:r>
              <a:rPr lang="it-IT" sz="4000" b="1">
                <a:solidFill>
                  <a:srgbClr val="EF8903"/>
                </a:solidFill>
                <a:latin typeface="Arial"/>
                <a:ea typeface="Arial"/>
                <a:cs typeface="Arial"/>
                <a:sym typeface="Arial"/>
              </a:rPr>
              <a:t> </a:t>
            </a:r>
            <a:r>
              <a:rPr lang="it-IT" sz="4000" b="1">
                <a:solidFill>
                  <a:srgbClr val="EF8903"/>
                </a:solidFill>
                <a:latin typeface="Calibri"/>
                <a:ea typeface="Calibri"/>
                <a:cs typeface="Calibri"/>
                <a:sym typeface="Calibri"/>
              </a:rPr>
              <a:t>COMUNICAZIONE</a:t>
            </a:r>
            <a:endParaRPr/>
          </a:p>
        </p:txBody>
      </p:sp>
      <p:sp>
        <p:nvSpPr>
          <p:cNvPr id="284" name="Google Shape;284;p8"/>
          <p:cNvSpPr txBox="1"/>
          <p:nvPr/>
        </p:nvSpPr>
        <p:spPr>
          <a:xfrm>
            <a:off x="972306" y="17044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Elenco </a:t>
            </a:r>
            <a:r>
              <a:rPr lang="it-IT" sz="2400" b="1" u="sng">
                <a:solidFill>
                  <a:srgbClr val="3465A8"/>
                </a:solidFill>
                <a:latin typeface="Calibri"/>
                <a:ea typeface="Calibri"/>
                <a:cs typeface="Calibri"/>
                <a:sym typeface="Calibri"/>
              </a:rPr>
              <a:t>sintetico</a:t>
            </a:r>
            <a:r>
              <a:rPr lang="it-IT" sz="2400" b="1">
                <a:solidFill>
                  <a:srgbClr val="3465A8"/>
                </a:solidFill>
                <a:latin typeface="Calibri"/>
                <a:ea typeface="Calibri"/>
                <a:cs typeface="Calibri"/>
                <a:sym typeface="Calibri"/>
              </a:rPr>
              <a:t> delle attività svolte in ambito comunicazione</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85" name="Google Shape;285;p8"/>
          <p:cNvSpPr txBox="1"/>
          <p:nvPr/>
        </p:nvSpPr>
        <p:spPr>
          <a:xfrm>
            <a:off x="310538" y="2065550"/>
            <a:ext cx="10198500" cy="4279200"/>
          </a:xfrm>
          <a:prstGeom prst="rect">
            <a:avLst/>
          </a:prstGeom>
          <a:noFill/>
          <a:ln>
            <a:noFill/>
          </a:ln>
        </p:spPr>
        <p:txBody>
          <a:bodyPr spcFirstLastPara="1" wrap="square" lIns="91425" tIns="91425" rIns="91425" bIns="91425" anchor="t" anchorCtr="0">
            <a:spAutoFit/>
          </a:bodyPr>
          <a:lstStyle/>
          <a:p>
            <a:pPr marL="342900" lvl="0" indent="-342900" algn="l" rtl="0">
              <a:spcBef>
                <a:spcPts val="0"/>
              </a:spcBef>
              <a:spcAft>
                <a:spcPts val="0"/>
              </a:spcAft>
              <a:buFont typeface="+mj-lt"/>
              <a:buAutoNum type="arabicPeriod"/>
            </a:pPr>
            <a:endParaRPr/>
          </a:p>
          <a:p>
            <a:pPr marL="482600" lvl="0" indent="-342900" algn="l" rtl="0">
              <a:spcBef>
                <a:spcPts val="0"/>
              </a:spcBef>
              <a:spcAft>
                <a:spcPts val="0"/>
              </a:spcAft>
              <a:buSzPts val="1400"/>
              <a:buFont typeface="+mj-lt"/>
              <a:buAutoNum type="arabicPeriod"/>
            </a:pPr>
            <a:r>
              <a:rPr lang="it-IT"/>
              <a:t>COMUNICAZIONE DELLE ATTIVITÀ’ REALIZZATE MEDIANTE I SOCIAL INSTAGRAM GREEN SCHOOLS, INSTAGRAM ISTITUTO GIORGI FERMI, FACEBOOK GREEN SCHOOLS</a:t>
            </a:r>
            <a:endParaRPr/>
          </a:p>
          <a:p>
            <a:pPr marL="342900" lvl="0" indent="-342900" algn="l" rtl="0">
              <a:spcBef>
                <a:spcPts val="0"/>
              </a:spcBef>
              <a:spcAft>
                <a:spcPts val="0"/>
              </a:spcAft>
              <a:buClr>
                <a:schemeClr val="dk1"/>
              </a:buClr>
              <a:buSzPts val="1100"/>
              <a:buFont typeface="+mj-lt"/>
              <a:buAutoNum type="arabicPeriod"/>
            </a:pPr>
            <a:endParaRPr>
              <a:solidFill>
                <a:schemeClr val="dk1"/>
              </a:solidFill>
            </a:endParaRPr>
          </a:p>
          <a:p>
            <a:pPr marL="342900" lvl="0" indent="-342900" algn="l" rtl="0">
              <a:spcBef>
                <a:spcPts val="0"/>
              </a:spcBef>
              <a:spcAft>
                <a:spcPts val="0"/>
              </a:spcAft>
              <a:buFont typeface="+mj-lt"/>
              <a:buAutoNum type="arabicPeriod"/>
            </a:pPr>
            <a:endParaRPr/>
          </a:p>
          <a:p>
            <a:pPr marL="482600" lvl="0" indent="-342900" algn="l" rtl="0">
              <a:spcBef>
                <a:spcPts val="0"/>
              </a:spcBef>
              <a:spcAft>
                <a:spcPts val="0"/>
              </a:spcAft>
              <a:buSzPts val="1400"/>
              <a:buFont typeface="+mj-lt"/>
              <a:buAutoNum type="arabicPeriod"/>
            </a:pPr>
            <a:r>
              <a:rPr lang="it-IT"/>
              <a:t>COMUNICAZIONE MEDIANTE SITO PUBBLICO GREEN SCHOOLS ISTITUTO</a:t>
            </a:r>
            <a:endParaRPr/>
          </a:p>
          <a:p>
            <a:pPr marL="342900" lvl="0" indent="-342900" algn="l" rtl="0">
              <a:spcBef>
                <a:spcPts val="0"/>
              </a:spcBef>
              <a:spcAft>
                <a:spcPts val="0"/>
              </a:spcAft>
              <a:buFont typeface="+mj-lt"/>
              <a:buAutoNum type="arabicPeriod"/>
            </a:pPr>
            <a:endParaRPr/>
          </a:p>
          <a:p>
            <a:pPr marL="800100" lvl="0" indent="-342900" algn="l" rtl="0">
              <a:spcBef>
                <a:spcPts val="0"/>
              </a:spcBef>
              <a:spcAft>
                <a:spcPts val="0"/>
              </a:spcAft>
              <a:buFont typeface="+mj-lt"/>
              <a:buAutoNum type="arabicPeriod"/>
            </a:pPr>
            <a:endParaRPr/>
          </a:p>
          <a:p>
            <a:pPr marL="482600" lvl="0" indent="-342900" algn="l" rtl="0">
              <a:spcBef>
                <a:spcPts val="0"/>
              </a:spcBef>
              <a:spcAft>
                <a:spcPts val="0"/>
              </a:spcAft>
              <a:buSzPts val="1400"/>
              <a:buFont typeface="+mj-lt"/>
              <a:buAutoNum type="arabicPeriod"/>
            </a:pPr>
            <a:r>
              <a:rPr lang="it-IT"/>
              <a:t>STREET ART - GIORNATA DELLA TERRA - GUERRILLA MARKETING</a:t>
            </a:r>
            <a:endParaRPr/>
          </a:p>
          <a:p>
            <a:pPr marL="800100" lvl="0" indent="-342900" algn="l" rtl="0">
              <a:spcBef>
                <a:spcPts val="0"/>
              </a:spcBef>
              <a:spcAft>
                <a:spcPts val="0"/>
              </a:spcAft>
              <a:buFont typeface="+mj-lt"/>
              <a:buAutoNum type="arabicPeriod"/>
            </a:pPr>
            <a:endParaRPr/>
          </a:p>
          <a:p>
            <a:pPr marL="342900" lvl="0" indent="-342900" algn="l" rtl="0">
              <a:spcBef>
                <a:spcPts val="0"/>
              </a:spcBef>
              <a:spcAft>
                <a:spcPts val="0"/>
              </a:spcAft>
              <a:buFont typeface="+mj-lt"/>
              <a:buAutoNum type="arabicPeriod"/>
            </a:pPr>
            <a:endParaRPr/>
          </a:p>
          <a:p>
            <a:pPr marL="482600" lvl="0" indent="-342900" algn="l" rtl="0">
              <a:spcBef>
                <a:spcPts val="0"/>
              </a:spcBef>
              <a:spcAft>
                <a:spcPts val="0"/>
              </a:spcAft>
              <a:buSzPts val="1400"/>
              <a:buFont typeface="+mj-lt"/>
              <a:buAutoNum type="arabicPeriod"/>
            </a:pPr>
            <a:r>
              <a:rPr lang="it-IT"/>
              <a:t>COMUNICAZIONE DELLE ATTIVITÀ’ REALIZZATE MEDIANTE CIRCOLARI </a:t>
            </a:r>
            <a:endParaRPr>
              <a:highlight>
                <a:srgbClr val="FF0000"/>
              </a:highlight>
            </a:endParaRPr>
          </a:p>
          <a:p>
            <a:pPr marL="342900" lvl="0" indent="-342900" algn="l" rtl="0">
              <a:spcBef>
                <a:spcPts val="0"/>
              </a:spcBef>
              <a:spcAft>
                <a:spcPts val="0"/>
              </a:spcAft>
              <a:buFont typeface="+mj-lt"/>
              <a:buAutoNum type="arabicPeriod"/>
            </a:pPr>
            <a:endParaRPr/>
          </a:p>
          <a:p>
            <a:pPr marL="482600" lvl="0" indent="-342900" algn="l" rtl="0">
              <a:spcBef>
                <a:spcPts val="0"/>
              </a:spcBef>
              <a:spcAft>
                <a:spcPts val="0"/>
              </a:spcAft>
              <a:buSzPts val="1400"/>
              <a:buFont typeface="+mj-lt"/>
              <a:buAutoNum type="arabicPeriod"/>
            </a:pPr>
            <a:r>
              <a:rPr lang="it-IT"/>
              <a:t>COMUNICAZIONE DELLE ATTIVITÀ’ SVOLTE MEDIANTE CARTELLONI ARTISTICI E DETTAGLIATI PRODOTTI DALL’ENERGY TEAM </a:t>
            </a:r>
            <a:endParaRPr>
              <a:highlight>
                <a:srgbClr val="FF0000"/>
              </a:highlight>
            </a:endParaRPr>
          </a:p>
          <a:p>
            <a:pPr marL="800100" lvl="0" indent="-342900" algn="l" rtl="0">
              <a:spcBef>
                <a:spcPts val="0"/>
              </a:spcBef>
              <a:spcAft>
                <a:spcPts val="0"/>
              </a:spcAft>
              <a:buFont typeface="+mj-lt"/>
              <a:buAutoNum type="arabicPeriod"/>
            </a:pPr>
            <a:endParaRPr>
              <a:highlight>
                <a:srgbClr val="FF0000"/>
              </a:highlight>
            </a:endParaRPr>
          </a:p>
          <a:p>
            <a:pPr marL="482600" lvl="0" indent="-342900" algn="l" rtl="0">
              <a:spcBef>
                <a:spcPts val="0"/>
              </a:spcBef>
              <a:spcAft>
                <a:spcPts val="0"/>
              </a:spcAft>
              <a:buSzPts val="1400"/>
              <a:buFont typeface="+mj-lt"/>
              <a:buAutoNum type="arabicPeriod"/>
            </a:pPr>
            <a:r>
              <a:rPr lang="it-IT">
                <a:highlight>
                  <a:schemeClr val="lt1"/>
                </a:highlight>
              </a:rPr>
              <a:t>PROGETTAZIONE, PRODUZIONE E CONSEGNA DI VENTAGLI AI DOCENTI IN OCCASIONE DI EARTH DAY COME RISPOSTA DI ADATTAMENTO AI CAMBIAMENTI CLIMATICI</a:t>
            </a:r>
            <a:endParaRPr>
              <a:highlight>
                <a:srgbClr val="FF0000"/>
              </a:highlight>
            </a:endParaRPr>
          </a:p>
          <a:p>
            <a:pPr marL="342900" lvl="0" indent="-342900" algn="l" rtl="0">
              <a:spcBef>
                <a:spcPts val="0"/>
              </a:spcBef>
              <a:spcAft>
                <a:spcPts val="0"/>
              </a:spcAft>
              <a:buFont typeface="+mj-lt"/>
              <a:buAutoNum type="arabicPeriod"/>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g2dc273116eb_0_0"/>
          <p:cNvSpPr txBox="1"/>
          <p:nvPr/>
        </p:nvSpPr>
        <p:spPr>
          <a:xfrm>
            <a:off x="226400" y="2012225"/>
            <a:ext cx="10239000" cy="34170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IT"/>
              <a:t>Attività da svolgere: </a:t>
            </a:r>
            <a:endParaRPr/>
          </a:p>
          <a:p>
            <a:pPr marL="0" lvl="0" indent="0" algn="l" rtl="0">
              <a:spcBef>
                <a:spcPts val="0"/>
              </a:spcBef>
              <a:spcAft>
                <a:spcPts val="0"/>
              </a:spcAft>
              <a:buNone/>
            </a:pPr>
            <a:endParaRPr/>
          </a:p>
          <a:p>
            <a:pPr marL="0" lvl="0" indent="0" algn="l" rtl="0">
              <a:spcBef>
                <a:spcPts val="0"/>
              </a:spcBef>
              <a:spcAft>
                <a:spcPts val="0"/>
              </a:spcAft>
              <a:buNone/>
            </a:pPr>
            <a:r>
              <a:rPr lang="it-IT"/>
              <a:t>gli Energy Team dovranno sviluppare strategie di comunicazione per la divulgazione di iniziative, comportamenti e di idee in ambito Green con particolare attenzione alle Buone Pratiche da intraprendere per una corretta gestione ed un corretto uso dell’Edificio scolastico nonché per la riduzione degli impatti ambientali.</a:t>
            </a:r>
            <a:endParaRPr/>
          </a:p>
          <a:p>
            <a:pPr marL="0" lvl="0" indent="0" algn="l" rtl="0">
              <a:spcBef>
                <a:spcPts val="0"/>
              </a:spcBef>
              <a:spcAft>
                <a:spcPts val="0"/>
              </a:spcAft>
              <a:buNone/>
            </a:pPr>
            <a:endParaRPr/>
          </a:p>
          <a:p>
            <a:pPr marL="0" lvl="0" indent="0" algn="l" rtl="0">
              <a:spcBef>
                <a:spcPts val="0"/>
              </a:spcBef>
              <a:spcAft>
                <a:spcPts val="0"/>
              </a:spcAft>
              <a:buNone/>
            </a:pPr>
            <a:r>
              <a:rPr lang="it-IT"/>
              <a:t>Ci sono attività obbligatorie? Le attività dovranno essere volte </a:t>
            </a:r>
            <a:r>
              <a:rPr lang="it-IT" b="1"/>
              <a:t>a pubblicizzare e diffondere su "larga scala" iniziative e comportamenti virtuosi usando messaggi/fotografie/video di grande impatto e volti a coinvolgere il maggior numero di persone magari usando gli strumenti del guerrilla marketing</a:t>
            </a:r>
            <a:r>
              <a:rPr lang="it-IT"/>
              <a:t>, ossia una strategia comunicativa dirompente, in grado di rompere schemi di comportamento consolidati</a:t>
            </a:r>
            <a:endParaRPr/>
          </a:p>
          <a:p>
            <a:pPr marL="0" lvl="0" indent="0" algn="l" rtl="0">
              <a:spcBef>
                <a:spcPts val="0"/>
              </a:spcBef>
              <a:spcAft>
                <a:spcPts val="0"/>
              </a:spcAft>
              <a:buNone/>
            </a:pPr>
            <a:endParaRPr/>
          </a:p>
          <a:p>
            <a:pPr marL="0" lvl="0" indent="0" algn="l" rtl="0">
              <a:spcBef>
                <a:spcPts val="0"/>
              </a:spcBef>
              <a:spcAft>
                <a:spcPts val="0"/>
              </a:spcAft>
              <a:buNone/>
            </a:pPr>
            <a:r>
              <a:rPr lang="it-IT"/>
              <a:t>Cosa bisogna consegnare per partecipare a quest’area di concorso? Per quest’area di concorso gli Energy Team dovranno </a:t>
            </a:r>
            <a:r>
              <a:rPr lang="it-IT" b="1"/>
              <a:t>inviare gli elaborati prodotti durante le attività come, a titolo di esempio, materiale pubblicitario quali depliant, presentazioni, menù, cartoline, volantini, locandine, poster, manifesti pubblicitari, e/o pubblicazioni su varie piattaforme social (YouTube, Facebook, Instagram) di foto/video divulgativi.</a:t>
            </a:r>
            <a:endParaRPr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9"/>
          <p:cNvSpPr txBox="1"/>
          <p:nvPr/>
        </p:nvSpPr>
        <p:spPr>
          <a:xfrm>
            <a:off x="102331" y="83836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296" name="Google Shape;296;p9"/>
          <p:cNvSpPr txBox="1"/>
          <p:nvPr/>
        </p:nvSpPr>
        <p:spPr>
          <a:xfrm>
            <a:off x="185881" y="1569102"/>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«1»</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97" name="Google Shape;297;p9"/>
          <p:cNvSpPr txBox="1"/>
          <p:nvPr/>
        </p:nvSpPr>
        <p:spPr>
          <a:xfrm>
            <a:off x="122900" y="2266525"/>
            <a:ext cx="10446000" cy="33780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a:p>
          <a:p>
            <a:pPr marL="0" lvl="0" indent="0" algn="l" rtl="0">
              <a:spcBef>
                <a:spcPts val="0"/>
              </a:spcBef>
              <a:spcAft>
                <a:spcPts val="0"/>
              </a:spcAft>
              <a:buClr>
                <a:schemeClr val="dk1"/>
              </a:buClr>
              <a:buSzPts val="1100"/>
              <a:buFont typeface="Arial"/>
              <a:buNone/>
            </a:pPr>
            <a:r>
              <a:rPr lang="it-IT" b="1">
                <a:solidFill>
                  <a:schemeClr val="dk1"/>
                </a:solidFill>
              </a:rPr>
              <a:t>COMUNICAZIONE DELLE ATTIVITÀ’ REALIZZATE MEDIANTE I SOCIAL:</a:t>
            </a:r>
            <a:endParaRPr b="1">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a:solidFill>
                  <a:schemeClr val="dk1"/>
                </a:solidFill>
              </a:rPr>
              <a:t>Durante tutto l’anno, alcuni componenti dell’Energy Team si sono occupati di diffondere le iniziative proposte sui social Instagram e Facebook.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b="1">
                <a:solidFill>
                  <a:schemeClr val="dk1"/>
                </a:solidFill>
              </a:rPr>
              <a:t>4 POST</a:t>
            </a:r>
            <a:r>
              <a:rPr lang="it-IT">
                <a:solidFill>
                  <a:schemeClr val="dk1"/>
                </a:solidFill>
              </a:rPr>
              <a:t> INSTAGRAM GREEN SCHOOLS: (Post Earth Day Street Art; Post incontri Contarina Classi Seconde; Post Formazione Energy Team con ATS; Post incontro Energy Team)</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b="1">
                <a:solidFill>
                  <a:schemeClr val="dk1"/>
                </a:solidFill>
              </a:rPr>
              <a:t>13 POST</a:t>
            </a:r>
            <a:r>
              <a:rPr lang="it-IT">
                <a:solidFill>
                  <a:schemeClr val="dk1"/>
                </a:solidFill>
              </a:rPr>
              <a:t> FACEBOOK GREEN SCHOOLS GIORGI FERMI (Post Ventagli Adaption - 27 maggio; Post riduzione emissione - 27 maggio; Post Incontro Fenice - 26 maggio; Post Inaugurazione Sede - 23 maggio; Post Earth Day 17 aprile - Street Art Fermi; Post Earth Day 17 aprile - Street Art Giorgi; Post Paper Week - 13 aprile ; Post Giornata Mondiale dell’acqua - 27 marzo; Post M’illumino di Meno - Custode Energetico - 26 febbraio; Post Preparazione Cartelloni M’illumino di Meno - 10 febbraio; Post Incontri Contarina Classi Seconde - 9 febbraio; Post Incontro di Formazione Energy Team con ATS - 7 febbraio; Post Energy Team durante un meeting - 22 gennaio) -</a:t>
            </a:r>
            <a:r>
              <a:rPr lang="it-IT" b="1">
                <a:solidFill>
                  <a:schemeClr val="dk1"/>
                </a:solidFill>
              </a:rPr>
              <a:t> 13 Hashtag Green School Competition provincia Treviso</a:t>
            </a:r>
            <a:endParaRPr b="1">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a:solidFill>
                  <a:schemeClr val="dk1"/>
                </a:solidFill>
                <a:highlight>
                  <a:schemeClr val="lt1"/>
                </a:highlight>
              </a:rPr>
              <a:t>Link Facebook: </a:t>
            </a:r>
            <a:r>
              <a:rPr lang="it-IT" u="sng">
                <a:solidFill>
                  <a:schemeClr val="hlink"/>
                </a:solidFill>
                <a:highlight>
                  <a:schemeClr val="lt1"/>
                </a:highlight>
                <a:hlinkClick r:id="rId3"/>
              </a:rPr>
              <a:t>https://www.facebook.com/profile.php?id=100008086544336</a:t>
            </a:r>
            <a:endParaRPr>
              <a:solidFill>
                <a:schemeClr val="dk1"/>
              </a:solidFill>
              <a:highlight>
                <a:schemeClr val="lt1"/>
              </a:highlight>
            </a:endParaRPr>
          </a:p>
          <a:p>
            <a:pPr marL="0" lvl="0" indent="0" algn="l" rtl="0">
              <a:spcBef>
                <a:spcPts val="0"/>
              </a:spcBef>
              <a:spcAft>
                <a:spcPts val="0"/>
              </a:spcAft>
              <a:buClr>
                <a:schemeClr val="dk1"/>
              </a:buClr>
              <a:buSzPts val="1100"/>
              <a:buFont typeface="Arial"/>
              <a:buNone/>
            </a:pPr>
            <a:endParaRPr>
              <a:solidFill>
                <a:schemeClr val="dk1"/>
              </a:solidFill>
              <a:highlight>
                <a:srgbClr val="00FF00"/>
              </a:highlight>
            </a:endParaRPr>
          </a:p>
          <a:p>
            <a:pPr marL="0" lvl="0" indent="0" algn="l" rtl="0">
              <a:spcBef>
                <a:spcPts val="0"/>
              </a:spcBef>
              <a:spcAft>
                <a:spcPts val="0"/>
              </a:spcAft>
              <a:buClr>
                <a:schemeClr val="dk1"/>
              </a:buClr>
              <a:buSzPts val="1100"/>
              <a:buFont typeface="Arial"/>
              <a:buNone/>
            </a:pPr>
            <a:r>
              <a:rPr lang="it-IT">
                <a:solidFill>
                  <a:schemeClr val="dk1"/>
                </a:solidFill>
                <a:highlight>
                  <a:schemeClr val="lt1"/>
                </a:highlight>
              </a:rPr>
              <a:t>Link Instagram: </a:t>
            </a:r>
            <a:r>
              <a:rPr lang="it-IT" u="sng">
                <a:solidFill>
                  <a:schemeClr val="hlink"/>
                </a:solidFill>
                <a:highlight>
                  <a:schemeClr val="lt1"/>
                </a:highlight>
                <a:hlinkClick r:id="rId4"/>
              </a:rPr>
              <a:t>https://www.instagram.com/greengiorgifermi/</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01"/>
        <p:cNvGrpSpPr/>
        <p:nvPr/>
      </p:nvGrpSpPr>
      <p:grpSpPr>
        <a:xfrm>
          <a:off x="0" y="0"/>
          <a:ext cx="0" cy="0"/>
          <a:chOff x="0" y="0"/>
          <a:chExt cx="0" cy="0"/>
        </a:xfrm>
      </p:grpSpPr>
      <p:sp>
        <p:nvSpPr>
          <p:cNvPr id="302" name="Google Shape;302;g2dc273116eb_0_7"/>
          <p:cNvSpPr txBox="1"/>
          <p:nvPr/>
        </p:nvSpPr>
        <p:spPr>
          <a:xfrm>
            <a:off x="972306" y="12674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03" name="Google Shape;303;g2dc273116eb_0_7"/>
          <p:cNvSpPr txBox="1"/>
          <p:nvPr/>
        </p:nvSpPr>
        <p:spPr>
          <a:xfrm>
            <a:off x="155656" y="19844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«2»</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04" name="Google Shape;304;g2dc273116eb_0_7"/>
          <p:cNvSpPr txBox="1"/>
          <p:nvPr/>
        </p:nvSpPr>
        <p:spPr>
          <a:xfrm>
            <a:off x="203550" y="2482200"/>
            <a:ext cx="10439100" cy="33780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500" b="1" i="1">
                <a:solidFill>
                  <a:schemeClr val="dk1"/>
                </a:solidFill>
                <a:latin typeface="Calibri"/>
                <a:ea typeface="Calibri"/>
                <a:cs typeface="Calibri"/>
                <a:sym typeface="Calibri"/>
              </a:rPr>
              <a:t>Descrizione:</a:t>
            </a:r>
            <a:endParaRPr sz="15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endParaRPr sz="13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r>
              <a:rPr lang="it-IT" sz="1700" b="1">
                <a:solidFill>
                  <a:schemeClr val="dk1"/>
                </a:solidFill>
                <a:latin typeface="Calibri"/>
                <a:ea typeface="Calibri"/>
                <a:cs typeface="Calibri"/>
                <a:sym typeface="Calibri"/>
              </a:rPr>
              <a:t>COMUNICAZIONE MEDIANTE NEWS, ARTICOLI SITO PUBBLICO GREEN SCHOOLS ISTITUTO</a:t>
            </a:r>
            <a:endParaRPr sz="1700" b="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endParaRPr sz="1300" b="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r>
              <a:rPr lang="it-IT" sz="1300">
                <a:solidFill>
                  <a:schemeClr val="dk1"/>
                </a:solidFill>
              </a:rPr>
              <a:t>Il nostro istituto ha un sito internet per quanto riguarda il progetto Green Schools dal 2017. nel 2021 abbiamo attuato un restyling completo, passando dal dominio Aruba a quello GSuite, per renderlo mobile-friendly. Abbiamo però visto che non basta la sola esistenza del sito, anche se fatto bene, per renderlo visibile agli occhi di coloro che utilizzano i motori di ricerca.</a:t>
            </a:r>
            <a:endParaRPr sz="1300">
              <a:solidFill>
                <a:schemeClr val="dk1"/>
              </a:solidFill>
            </a:endParaRPr>
          </a:p>
          <a:p>
            <a:pPr marL="0" marR="0" lvl="0" indent="0" algn="l" rtl="0">
              <a:lnSpc>
                <a:spcPct val="133333"/>
              </a:lnSpc>
              <a:spcBef>
                <a:spcPts val="0"/>
              </a:spcBef>
              <a:spcAft>
                <a:spcPts val="0"/>
              </a:spcAft>
              <a:buClr>
                <a:schemeClr val="dk1"/>
              </a:buClr>
              <a:buSzPts val="1800"/>
              <a:buFont typeface="Arial"/>
              <a:buNone/>
            </a:pPr>
            <a:endParaRPr sz="1300">
              <a:solidFill>
                <a:schemeClr val="dk1"/>
              </a:solidFill>
            </a:endParaRPr>
          </a:p>
          <a:p>
            <a:pPr marL="0" marR="0" lvl="0" indent="0" algn="l" rtl="0">
              <a:lnSpc>
                <a:spcPct val="133333"/>
              </a:lnSpc>
              <a:spcBef>
                <a:spcPts val="0"/>
              </a:spcBef>
              <a:spcAft>
                <a:spcPts val="0"/>
              </a:spcAft>
              <a:buClr>
                <a:schemeClr val="dk1"/>
              </a:buClr>
              <a:buSzPts val="1800"/>
              <a:buFont typeface="Arial"/>
              <a:buNone/>
            </a:pPr>
            <a:r>
              <a:rPr lang="it-IT" sz="1300">
                <a:solidFill>
                  <a:schemeClr val="dk1"/>
                </a:solidFill>
              </a:rPr>
              <a:t>Per cui, durante quest’anno scolastico, oltre a continuare ad aggiornarlo, rendendolo un archivio per le nostre attività, abbiamo </a:t>
            </a:r>
            <a:r>
              <a:rPr lang="it-IT" sz="1300">
                <a:solidFill>
                  <a:schemeClr val="dk1"/>
                </a:solidFill>
                <a:highlight>
                  <a:srgbClr val="FFFFFF"/>
                </a:highlight>
              </a:rPr>
              <a:t>compiuto delle azioni specifiche per </a:t>
            </a:r>
            <a:r>
              <a:rPr lang="it-IT" sz="1300">
                <a:solidFill>
                  <a:schemeClr val="dk1"/>
                </a:solidFill>
              </a:rPr>
              <a:t>pubblicizzare il nostro sito web, collegandolo molto spesso alle news pubblicate su Instagram</a:t>
            </a:r>
            <a:r>
              <a:rPr lang="it-IT" sz="1300">
                <a:solidFill>
                  <a:schemeClr val="dk1"/>
                </a:solidFill>
                <a:highlight>
                  <a:srgbClr val="FFFFFF"/>
                </a:highlight>
              </a:rPr>
              <a:t> e Facebook. </a:t>
            </a:r>
            <a:endParaRPr sz="1300">
              <a:solidFill>
                <a:schemeClr val="dk1"/>
              </a:solidFill>
              <a:highlight>
                <a:srgbClr val="FFFFFF"/>
              </a:highlight>
            </a:endParaRPr>
          </a:p>
          <a:p>
            <a:pPr marL="0" lvl="0" indent="0" algn="l" rtl="0">
              <a:spcBef>
                <a:spcPts val="0"/>
              </a:spcBef>
              <a:spcAft>
                <a:spcPts val="0"/>
              </a:spcAft>
              <a:buClr>
                <a:schemeClr val="dk1"/>
              </a:buClr>
              <a:buSzPts val="1100"/>
              <a:buFont typeface="Arial"/>
              <a:buNone/>
            </a:pPr>
            <a:r>
              <a:rPr lang="it-IT" sz="1300">
                <a:solidFill>
                  <a:schemeClr val="dk1"/>
                </a:solidFill>
              </a:rPr>
              <a:t>Link: </a:t>
            </a:r>
            <a:r>
              <a:rPr lang="it-IT" sz="1300" u="sng">
                <a:solidFill>
                  <a:schemeClr val="hlink"/>
                </a:solidFill>
                <a:hlinkClick r:id="rId3"/>
              </a:rPr>
              <a:t>https://sites.google.com/giorgifermi.eu/greenschools/home-page</a:t>
            </a: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
          <p:cNvSpPr txBox="1">
            <a:spLocks noGrp="1"/>
          </p:cNvSpPr>
          <p:nvPr>
            <p:ph type="body" idx="4294967295"/>
          </p:nvPr>
        </p:nvSpPr>
        <p:spPr>
          <a:xfrm>
            <a:off x="959040" y="3015360"/>
            <a:ext cx="8734320" cy="606240"/>
          </a:xfrm>
          <a:prstGeom prst="rect">
            <a:avLst/>
          </a:prstGeom>
          <a:noFill/>
          <a:ln>
            <a:noFill/>
          </a:ln>
        </p:spPr>
        <p:txBody>
          <a:bodyPr spcFirstLastPara="1" wrap="square" lIns="90000" tIns="45000" rIns="90000" bIns="45000" anchor="t" anchorCtr="0">
            <a:noAutofit/>
          </a:bodyPr>
          <a:lstStyle/>
          <a:p>
            <a:pPr marL="228600" marR="0" lvl="0" indent="0" algn="l" rtl="0">
              <a:lnSpc>
                <a:spcPct val="94958"/>
              </a:lnSpc>
              <a:spcBef>
                <a:spcPts val="0"/>
              </a:spcBef>
              <a:spcAft>
                <a:spcPts val="0"/>
              </a:spcAft>
              <a:buClr>
                <a:srgbClr val="3465A8"/>
              </a:buClr>
              <a:buSzPts val="2400"/>
              <a:buFont typeface="Arial"/>
              <a:buNone/>
            </a:pPr>
            <a:r>
              <a:rPr lang="it-IT" sz="2400" b="1" i="0" u="none" strike="noStrike" cap="none">
                <a:solidFill>
                  <a:srgbClr val="3465A8"/>
                </a:solidFill>
                <a:latin typeface="Calibri"/>
                <a:ea typeface="Calibri"/>
                <a:cs typeface="Calibri"/>
                <a:sym typeface="Calibri"/>
              </a:rPr>
              <a:t>Presentazione</a:t>
            </a:r>
            <a:r>
              <a:rPr lang="it-IT" sz="2000" b="1" i="0" u="none" strike="noStrike" cap="none">
                <a:solidFill>
                  <a:srgbClr val="3465A8"/>
                </a:solidFill>
                <a:latin typeface="Calibri"/>
                <a:ea typeface="Calibri"/>
                <a:cs typeface="Calibri"/>
                <a:sym typeface="Calibri"/>
              </a:rPr>
              <a:t> delle Attività</a:t>
            </a:r>
            <a:endParaRPr sz="2000" b="0" i="0" u="none" strike="noStrike" cap="none">
              <a:solidFill>
                <a:srgbClr val="000000"/>
              </a:solidFill>
              <a:latin typeface="Calibri"/>
              <a:ea typeface="Calibri"/>
              <a:cs typeface="Calibri"/>
              <a:sym typeface="Calibri"/>
            </a:endParaRPr>
          </a:p>
          <a:p>
            <a:pPr marL="228600" marR="0" lvl="0" indent="0" algn="l" rtl="0">
              <a:lnSpc>
                <a:spcPct val="94958"/>
              </a:lnSpc>
              <a:spcBef>
                <a:spcPts val="1103"/>
              </a:spcBef>
              <a:spcAft>
                <a:spcPts val="0"/>
              </a:spcAft>
              <a:buClr>
                <a:schemeClr val="dk1"/>
              </a:buClr>
              <a:buSzPts val="2400"/>
              <a:buFont typeface="Arial"/>
              <a:buNone/>
            </a:pPr>
            <a:endParaRPr sz="2400" b="0" i="0" u="none" strike="noStrike" cap="none">
              <a:solidFill>
                <a:srgbClr val="000000"/>
              </a:solidFill>
              <a:latin typeface="Calibri"/>
              <a:ea typeface="Calibri"/>
              <a:cs typeface="Calibri"/>
              <a:sym typeface="Calibri"/>
            </a:endParaRPr>
          </a:p>
        </p:txBody>
      </p:sp>
      <p:sp>
        <p:nvSpPr>
          <p:cNvPr id="176" name="Google Shape;176;p2"/>
          <p:cNvSpPr txBox="1">
            <a:spLocks noGrp="1"/>
          </p:cNvSpPr>
          <p:nvPr>
            <p:ph type="body" idx="4294967295"/>
          </p:nvPr>
        </p:nvSpPr>
        <p:spPr>
          <a:xfrm>
            <a:off x="959040" y="3553920"/>
            <a:ext cx="8901360" cy="3103235"/>
          </a:xfrm>
          <a:prstGeom prst="rect">
            <a:avLst/>
          </a:prstGeom>
          <a:noFill/>
          <a:ln>
            <a:noFill/>
          </a:ln>
        </p:spPr>
        <p:txBody>
          <a:bodyPr spcFirstLastPara="1" wrap="square" lIns="90000" tIns="45000" rIns="90000" bIns="45000" anchor="t" anchorCtr="0">
            <a:noAutofit/>
          </a:bodyPr>
          <a:lstStyle/>
          <a:p>
            <a:pPr marL="228600" marR="0" lvl="0" indent="0" algn="just" rtl="0">
              <a:lnSpc>
                <a:spcPct val="100000"/>
              </a:lnSpc>
              <a:spcBef>
                <a:spcPts val="0"/>
              </a:spcBef>
              <a:spcAft>
                <a:spcPts val="0"/>
              </a:spcAft>
              <a:buClr>
                <a:srgbClr val="F6891F"/>
              </a:buClr>
              <a:buSzPts val="1600"/>
              <a:buFont typeface="Arial"/>
              <a:buNone/>
            </a:pPr>
            <a:r>
              <a:rPr lang="it-IT" sz="1600" b="0" i="0" u="none" strike="noStrike" cap="none">
                <a:solidFill>
                  <a:srgbClr val="F6891F"/>
                </a:solidFill>
                <a:latin typeface="Calibri"/>
                <a:ea typeface="Calibri"/>
                <a:cs typeface="Calibri"/>
                <a:sym typeface="Calibri"/>
              </a:rPr>
              <a:t>Come Indicato nel «</a:t>
            </a:r>
            <a:r>
              <a:rPr lang="it-IT" sz="1600" b="1" i="0" u="none" strike="noStrike" cap="none">
                <a:solidFill>
                  <a:srgbClr val="F6891F"/>
                </a:solidFill>
                <a:latin typeface="Calibri"/>
                <a:ea typeface="Calibri"/>
                <a:cs typeface="Calibri"/>
                <a:sym typeface="Calibri"/>
              </a:rPr>
              <a:t>Modulo Presentazione Attività»</a:t>
            </a:r>
            <a:r>
              <a:rPr lang="it-IT" sz="1600" b="0" i="0" u="none" strike="noStrike" cap="none">
                <a:solidFill>
                  <a:srgbClr val="F6891F"/>
                </a:solidFill>
                <a:latin typeface="Calibri"/>
                <a:ea typeface="Calibri"/>
                <a:cs typeface="Calibri"/>
                <a:sym typeface="Calibri"/>
              </a:rPr>
              <a:t> descrivere nelle seguenti slide la sintesi di ognuna delle attività intraprese.</a:t>
            </a:r>
            <a:endParaRPr/>
          </a:p>
          <a:p>
            <a:pPr marL="228600" marR="0" lvl="0" indent="0" algn="just" rtl="0">
              <a:lnSpc>
                <a:spcPct val="100000"/>
              </a:lnSpc>
              <a:spcBef>
                <a:spcPts val="1000"/>
              </a:spcBef>
              <a:spcAft>
                <a:spcPts val="0"/>
              </a:spcAft>
              <a:buClr>
                <a:srgbClr val="F6891F"/>
              </a:buClr>
              <a:buSzPts val="1600"/>
              <a:buFont typeface="Arial"/>
              <a:buNone/>
            </a:pPr>
            <a:r>
              <a:rPr lang="it-IT" sz="1600" b="0" i="0" u="none" strike="noStrike" cap="none">
                <a:solidFill>
                  <a:srgbClr val="F6891F"/>
                </a:solidFill>
                <a:latin typeface="Calibri"/>
                <a:ea typeface="Calibri"/>
                <a:cs typeface="Calibri"/>
                <a:sym typeface="Calibri"/>
              </a:rPr>
              <a:t>Il file da consegnare dovrà essere in formato PPT o PDF non scansionato.</a:t>
            </a:r>
            <a:endParaRPr sz="1600" b="0" i="0" u="none" strike="noStrike" cap="none">
              <a:solidFill>
                <a:srgbClr val="000000"/>
              </a:solidFill>
              <a:latin typeface="Calibri"/>
              <a:ea typeface="Calibri"/>
              <a:cs typeface="Calibri"/>
              <a:sym typeface="Calibri"/>
            </a:endParaRPr>
          </a:p>
          <a:p>
            <a:pPr marL="228600" marR="0" lvl="0" indent="0" algn="just" rtl="0">
              <a:lnSpc>
                <a:spcPct val="100000"/>
              </a:lnSpc>
              <a:spcBef>
                <a:spcPts val="1000"/>
              </a:spcBef>
              <a:spcAft>
                <a:spcPts val="0"/>
              </a:spcAft>
              <a:buClr>
                <a:srgbClr val="F6891F"/>
              </a:buClr>
              <a:buSzPts val="1600"/>
              <a:buFont typeface="Arial"/>
              <a:buNone/>
            </a:pPr>
            <a:r>
              <a:rPr lang="it-IT" sz="1600" b="1" i="0" u="none" strike="noStrike" cap="none">
                <a:solidFill>
                  <a:srgbClr val="F6891F"/>
                </a:solidFill>
                <a:latin typeface="Calibri"/>
                <a:ea typeface="Calibri"/>
                <a:cs typeface="Calibri"/>
                <a:sym typeface="Calibri"/>
              </a:rPr>
              <a:t>Replicate una slide per ognuna delle Attività! </a:t>
            </a:r>
            <a:endParaRPr sz="1600" b="0" i="0" u="none" strike="noStrike" cap="none">
              <a:solidFill>
                <a:srgbClr val="000000"/>
              </a:solidFill>
              <a:latin typeface="Calibri"/>
              <a:ea typeface="Calibri"/>
              <a:cs typeface="Calibri"/>
              <a:sym typeface="Calibri"/>
            </a:endParaRPr>
          </a:p>
          <a:p>
            <a:pPr marL="228600" marR="0" lvl="0" indent="0" algn="just" rtl="0">
              <a:lnSpc>
                <a:spcPct val="100000"/>
              </a:lnSpc>
              <a:spcBef>
                <a:spcPts val="1000"/>
              </a:spcBef>
              <a:spcAft>
                <a:spcPts val="0"/>
              </a:spcAft>
              <a:buClr>
                <a:srgbClr val="F6891F"/>
              </a:buClr>
              <a:buSzPts val="1600"/>
              <a:buFont typeface="Arial"/>
              <a:buNone/>
            </a:pPr>
            <a:r>
              <a:rPr lang="it-IT" sz="1600" b="0" i="0" u="none" strike="noStrike" cap="none">
                <a:solidFill>
                  <a:srgbClr val="F6891F"/>
                </a:solidFill>
                <a:latin typeface="Calibri"/>
                <a:ea typeface="Calibri"/>
                <a:cs typeface="Calibri"/>
                <a:sym typeface="Calibri"/>
              </a:rPr>
              <a:t>Si vuole specificare che i riquadri dedicati ai contenuti possono essere modificati a vostro piacimento. </a:t>
            </a:r>
            <a:endParaRPr sz="1600" b="0" i="0" u="none" strike="noStrike" cap="none">
              <a:solidFill>
                <a:srgbClr val="000000"/>
              </a:solidFill>
              <a:latin typeface="Calibri"/>
              <a:ea typeface="Calibri"/>
              <a:cs typeface="Calibri"/>
              <a:sym typeface="Calibri"/>
            </a:endParaRPr>
          </a:p>
          <a:p>
            <a:pPr marL="228600" marR="0" lvl="0" indent="0" algn="just" rtl="0">
              <a:lnSpc>
                <a:spcPct val="100000"/>
              </a:lnSpc>
              <a:spcBef>
                <a:spcPts val="1000"/>
              </a:spcBef>
              <a:spcAft>
                <a:spcPts val="0"/>
              </a:spcAft>
              <a:buClr>
                <a:srgbClr val="F6891F"/>
              </a:buClr>
              <a:buSzPts val="1600"/>
              <a:buFont typeface="Arial"/>
              <a:buNone/>
            </a:pPr>
            <a:r>
              <a:rPr lang="it-IT" sz="1600" b="0" i="0" u="none" strike="noStrike" cap="none">
                <a:solidFill>
                  <a:srgbClr val="F6891F"/>
                </a:solidFill>
                <a:latin typeface="Calibri"/>
                <a:ea typeface="Calibri"/>
                <a:cs typeface="Calibri"/>
                <a:sym typeface="Calibri"/>
              </a:rPr>
              <a:t>Non dimenticate di inserire per ogni attività svolta immagini, foto, grafici, diagrammi, link …</a:t>
            </a:r>
            <a:endParaRPr/>
          </a:p>
          <a:p>
            <a:pPr marL="228600" marR="0" lvl="0" indent="0" algn="just" rtl="0">
              <a:lnSpc>
                <a:spcPct val="100000"/>
              </a:lnSpc>
              <a:spcBef>
                <a:spcPts val="1000"/>
              </a:spcBef>
              <a:spcAft>
                <a:spcPts val="0"/>
              </a:spcAft>
              <a:buClr>
                <a:srgbClr val="F6891F"/>
              </a:buClr>
              <a:buSzPts val="1600"/>
              <a:buFont typeface="Arial"/>
              <a:buNone/>
            </a:pPr>
            <a:r>
              <a:rPr lang="it-IT" sz="1600" b="0" i="0" u="none" strike="noStrike" cap="none">
                <a:solidFill>
                  <a:srgbClr val="F6891F"/>
                </a:solidFill>
                <a:latin typeface="Calibri"/>
                <a:ea typeface="Calibri"/>
                <a:cs typeface="Calibri"/>
                <a:sym typeface="Calibri"/>
              </a:rPr>
              <a:t>I collegamenti esterni dovranno essere accessibili, ovvero dovranno rimandare a pagine senza login o password.</a:t>
            </a:r>
            <a:endParaRPr sz="1600" b="0" i="0" u="none" strike="noStrike" cap="none">
              <a:solidFill>
                <a:srgbClr val="F6891F"/>
              </a:solidFill>
              <a:latin typeface="Calibri"/>
              <a:ea typeface="Calibri"/>
              <a:cs typeface="Calibri"/>
              <a:sym typeface="Calibri"/>
            </a:endParaRPr>
          </a:p>
          <a:p>
            <a:pPr marL="228600" marR="0" lvl="0" indent="0" algn="just" rtl="0">
              <a:lnSpc>
                <a:spcPct val="100000"/>
              </a:lnSpc>
              <a:spcBef>
                <a:spcPts val="1000"/>
              </a:spcBef>
              <a:spcAft>
                <a:spcPts val="0"/>
              </a:spcAft>
              <a:buClr>
                <a:srgbClr val="F6891F"/>
              </a:buClr>
              <a:buSzPts val="1600"/>
              <a:buFont typeface="Arial"/>
              <a:buNone/>
            </a:pPr>
            <a:r>
              <a:rPr lang="it-IT" sz="1600" b="1" i="0" u="none" strike="noStrike" cap="none">
                <a:solidFill>
                  <a:srgbClr val="F6891F"/>
                </a:solidFill>
                <a:latin typeface="Calibri"/>
                <a:ea typeface="Calibri"/>
                <a:cs typeface="Calibri"/>
                <a:sym typeface="Calibri"/>
              </a:rPr>
              <a:t>Buon Lavoro! :D</a:t>
            </a:r>
            <a:endParaRPr sz="1600" b="0" i="0" u="none" strike="noStrike" cap="none">
              <a:solidFill>
                <a:srgbClr val="000000"/>
              </a:solidFill>
              <a:latin typeface="Calibri"/>
              <a:ea typeface="Calibri"/>
              <a:cs typeface="Calibri"/>
              <a:sym typeface="Calibri"/>
            </a:endParaRPr>
          </a:p>
          <a:p>
            <a:pPr marL="228600" marR="0" lvl="0" indent="0" algn="l" rtl="0">
              <a:lnSpc>
                <a:spcPct val="150062"/>
              </a:lnSpc>
              <a:spcBef>
                <a:spcPts val="1103"/>
              </a:spcBef>
              <a:spcAft>
                <a:spcPts val="0"/>
              </a:spcAft>
              <a:buClr>
                <a:schemeClr val="dk1"/>
              </a:buClr>
              <a:buSzPts val="1600"/>
              <a:buFont typeface="Arial"/>
              <a:buNone/>
            </a:pPr>
            <a:endParaRPr sz="1600" b="0" i="0" u="none" strike="noStrike" cap="none">
              <a:solidFill>
                <a:srgbClr val="000000"/>
              </a:solidFill>
              <a:latin typeface="Calibri"/>
              <a:ea typeface="Calibri"/>
              <a:cs typeface="Calibri"/>
              <a:sym typeface="Calibri"/>
            </a:endParaRPr>
          </a:p>
          <a:p>
            <a:pPr marL="228600" marR="0" lvl="0" indent="0" algn="l" rtl="0">
              <a:lnSpc>
                <a:spcPct val="159545"/>
              </a:lnSpc>
              <a:spcBef>
                <a:spcPts val="1103"/>
              </a:spcBef>
              <a:spcAft>
                <a:spcPts val="0"/>
              </a:spcAft>
              <a:buClr>
                <a:schemeClr val="dk1"/>
              </a:buClr>
              <a:buSzPts val="1320"/>
              <a:buFont typeface="Arial"/>
              <a:buNone/>
            </a:pPr>
            <a:endParaRPr sz="1320" b="0" i="0" u="none" strike="noStrike" cap="none">
              <a:solidFill>
                <a:srgbClr val="000000"/>
              </a:solidFill>
              <a:latin typeface="Calibri"/>
              <a:ea typeface="Calibri"/>
              <a:cs typeface="Calibri"/>
              <a:sym typeface="Calibri"/>
            </a:endParaRPr>
          </a:p>
        </p:txBody>
      </p:sp>
      <p:pic>
        <p:nvPicPr>
          <p:cNvPr id="177" name="Google Shape;177;p2"/>
          <p:cNvPicPr preferRelativeResize="0"/>
          <p:nvPr/>
        </p:nvPicPr>
        <p:blipFill rotWithShape="1">
          <a:blip r:embed="rId3">
            <a:alphaModFix/>
          </a:blip>
          <a:srcRect/>
          <a:stretch/>
        </p:blipFill>
        <p:spPr>
          <a:xfrm>
            <a:off x="2185560" y="902520"/>
            <a:ext cx="6281280" cy="216468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Google Shape;309;g2da6ddc370f_0_6"/>
          <p:cNvSpPr txBox="1"/>
          <p:nvPr/>
        </p:nvSpPr>
        <p:spPr>
          <a:xfrm>
            <a:off x="462831" y="1132089"/>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10" name="Google Shape;310;g2da6ddc370f_0_6"/>
          <p:cNvSpPr txBox="1"/>
          <p:nvPr/>
        </p:nvSpPr>
        <p:spPr>
          <a:xfrm>
            <a:off x="132906" y="168747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«3»</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11" name="Google Shape;311;g2da6ddc370f_0_6"/>
          <p:cNvSpPr txBox="1"/>
          <p:nvPr/>
        </p:nvSpPr>
        <p:spPr>
          <a:xfrm>
            <a:off x="185100" y="2222600"/>
            <a:ext cx="10361100" cy="33561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endParaRPr sz="1800" b="1" i="1">
              <a:solidFill>
                <a:schemeClr val="dk1"/>
              </a:solidFill>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it-IT" b="1">
                <a:solidFill>
                  <a:schemeClr val="dk1"/>
                </a:solidFill>
              </a:rPr>
              <a:t>STREET ART GIORNATA DELLA TERRA - DISEGNI FATTI CON I GESSI IN ENTRAMBI LE SEDE COME GUERRILLA MARKETING</a:t>
            </a:r>
            <a:endParaRPr b="1">
              <a:solidFill>
                <a:schemeClr val="dk1"/>
              </a:solidFill>
            </a:endParaRPr>
          </a:p>
          <a:p>
            <a:pPr marL="0" lvl="0" indent="0" algn="l" rtl="0">
              <a:spcBef>
                <a:spcPts val="0"/>
              </a:spcBef>
              <a:spcAft>
                <a:spcPts val="0"/>
              </a:spcAft>
              <a:buClr>
                <a:schemeClr val="dk1"/>
              </a:buClr>
              <a:buSzPts val="1100"/>
              <a:buFont typeface="Arial"/>
              <a:buNone/>
            </a:pPr>
            <a:endParaRPr sz="1600">
              <a:solidFill>
                <a:schemeClr val="dk1"/>
              </a:solidFill>
            </a:endParaRPr>
          </a:p>
          <a:p>
            <a:pPr marL="0" marR="0" lvl="0" indent="0" algn="l" rtl="0">
              <a:lnSpc>
                <a:spcPct val="133333"/>
              </a:lnSpc>
              <a:spcBef>
                <a:spcPts val="0"/>
              </a:spcBef>
              <a:spcAft>
                <a:spcPts val="0"/>
              </a:spcAft>
              <a:buClr>
                <a:schemeClr val="dk1"/>
              </a:buClr>
              <a:buSzPts val="1800"/>
              <a:buFont typeface="Arial"/>
              <a:buNone/>
            </a:pPr>
            <a:r>
              <a:rPr lang="it-IT" sz="1450">
                <a:solidFill>
                  <a:srgbClr val="202122"/>
                </a:solidFill>
                <a:highlight>
                  <a:srgbClr val="FFFFFF"/>
                </a:highlight>
              </a:rPr>
              <a:t>L'</a:t>
            </a:r>
            <a:r>
              <a:rPr lang="it-IT" sz="1450" b="1">
                <a:solidFill>
                  <a:srgbClr val="202122"/>
                </a:solidFill>
                <a:highlight>
                  <a:srgbClr val="FFFFFF"/>
                </a:highlight>
              </a:rPr>
              <a:t>arte di strada</a:t>
            </a:r>
            <a:r>
              <a:rPr lang="it-IT" sz="1450">
                <a:solidFill>
                  <a:srgbClr val="202122"/>
                </a:solidFill>
                <a:highlight>
                  <a:srgbClr val="FFFFFF"/>
                </a:highlight>
              </a:rPr>
              <a:t> (in </a:t>
            </a:r>
            <a:r>
              <a:rPr lang="it-IT" sz="1450">
                <a:solidFill>
                  <a:srgbClr val="0645AD"/>
                </a:solidFill>
                <a:highlight>
                  <a:srgbClr val="FFFFFF"/>
                </a:highlight>
                <a:uFill>
                  <a:noFill/>
                </a:uFill>
                <a:hlinkClick r:id="rId3">
                  <a:extLst>
                    <a:ext uri="{A12FA001-AC4F-418D-AE19-62706E023703}">
                      <ahyp:hlinkClr xmlns:ahyp="http://schemas.microsoft.com/office/drawing/2018/hyperlinkcolor" val="tx"/>
                    </a:ext>
                  </a:extLst>
                </a:hlinkClick>
              </a:rPr>
              <a:t>inglese</a:t>
            </a:r>
            <a:r>
              <a:rPr lang="it-IT" sz="1450">
                <a:solidFill>
                  <a:srgbClr val="202122"/>
                </a:solidFill>
                <a:highlight>
                  <a:srgbClr val="FFFFFF"/>
                </a:highlight>
              </a:rPr>
              <a:t> </a:t>
            </a:r>
            <a:r>
              <a:rPr lang="it-IT" sz="1450" i="1">
                <a:solidFill>
                  <a:srgbClr val="202122"/>
                </a:solidFill>
                <a:highlight>
                  <a:srgbClr val="FFFFFF"/>
                </a:highlight>
              </a:rPr>
              <a:t>street art</a:t>
            </a:r>
            <a:r>
              <a:rPr lang="it-IT" sz="1450">
                <a:solidFill>
                  <a:srgbClr val="202122"/>
                </a:solidFill>
                <a:highlight>
                  <a:srgbClr val="FFFFFF"/>
                </a:highlight>
              </a:rPr>
              <a:t>) nasce come evoluzione del </a:t>
            </a:r>
            <a:r>
              <a:rPr lang="it-IT" sz="1450">
                <a:solidFill>
                  <a:srgbClr val="0645AD"/>
                </a:solidFill>
                <a:highlight>
                  <a:srgbClr val="FFFFFF"/>
                </a:highlight>
                <a:uFill>
                  <a:noFill/>
                </a:uFill>
                <a:hlinkClick r:id="rId4">
                  <a:extLst>
                    <a:ext uri="{A12FA001-AC4F-418D-AE19-62706E023703}">
                      <ahyp:hlinkClr xmlns:ahyp="http://schemas.microsoft.com/office/drawing/2018/hyperlinkcolor" val="tx"/>
                    </a:ext>
                  </a:extLst>
                </a:hlinkClick>
              </a:rPr>
              <a:t>Graffitismo</a:t>
            </a:r>
            <a:r>
              <a:rPr lang="it-IT" sz="1450">
                <a:solidFill>
                  <a:srgbClr val="202122"/>
                </a:solidFill>
                <a:highlight>
                  <a:srgbClr val="FFFFFF"/>
                </a:highlight>
              </a:rPr>
              <a:t> con il quale condivide il luogo d'azione (il contesto pubblico  e molti mezzi espressivi utilizzati. Ciò che differisce è la motivazione dell'artista, che non è più esclusivamente estetica, ma risponde anche all'esigenza di esprimere un messaggio. Durante questa attività, gli studenti dell’Energy Team di entrambe le sedi si sono cimentati con questa tecnica, utilizzata per diffondere su “larga scala”, coinvolgendo cioè tutta la popolazione scolastica l’evento della Giornata Mondiale della Terra e i comportamenti virtuosi ad esso collegat</a:t>
            </a:r>
            <a:r>
              <a:rPr lang="it-IT" sz="1450">
                <a:solidFill>
                  <a:srgbClr val="202122"/>
                </a:solidFill>
              </a:rPr>
              <a:t>i (</a:t>
            </a:r>
            <a:r>
              <a:rPr lang="it-IT" sz="1450" u="sng">
                <a:solidFill>
                  <a:schemeClr val="hlink"/>
                </a:solidFill>
                <a:hlinkClick r:id="rId5"/>
              </a:rPr>
              <a:t>circ 604</a:t>
            </a:r>
            <a:r>
              <a:rPr lang="it-IT" sz="1450">
                <a:solidFill>
                  <a:srgbClr val="202122"/>
                </a:solidFill>
              </a:rPr>
              <a:t>).</a:t>
            </a:r>
            <a:endParaRPr sz="1450">
              <a:solidFill>
                <a:srgbClr val="202122"/>
              </a:solidFill>
            </a:endParaRPr>
          </a:p>
          <a:p>
            <a:pPr marL="0" marR="0" lvl="0" indent="0" algn="l" rtl="0">
              <a:lnSpc>
                <a:spcPct val="133333"/>
              </a:lnSpc>
              <a:spcBef>
                <a:spcPts val="0"/>
              </a:spcBef>
              <a:spcAft>
                <a:spcPts val="0"/>
              </a:spcAft>
              <a:buClr>
                <a:schemeClr val="dk1"/>
              </a:buClr>
              <a:buSzPts val="1800"/>
              <a:buFont typeface="Arial"/>
              <a:buNone/>
            </a:pPr>
            <a:endParaRPr sz="1050">
              <a:solidFill>
                <a:srgbClr val="202122"/>
              </a:solidFill>
              <a:highlight>
                <a:srgbClr val="FFFFFF"/>
              </a:highlight>
            </a:endParaRPr>
          </a:p>
          <a:p>
            <a:pPr marL="0" lvl="0" indent="0" algn="l" rtl="0">
              <a:spcBef>
                <a:spcPts val="0"/>
              </a:spcBef>
              <a:spcAft>
                <a:spcPts val="0"/>
              </a:spcAft>
              <a:buClr>
                <a:schemeClr val="dk1"/>
              </a:buClr>
              <a:buSzPts val="1100"/>
              <a:buFont typeface="Arial"/>
              <a:buNone/>
            </a:pPr>
            <a:r>
              <a:rPr lang="it-IT" sz="1050">
                <a:solidFill>
                  <a:srgbClr val="202122"/>
                </a:solidFill>
                <a:highlight>
                  <a:srgbClr val="FFFFFF"/>
                </a:highlight>
              </a:rPr>
              <a:t>Link foto: </a:t>
            </a:r>
            <a:r>
              <a:rPr lang="it-IT" u="sng">
                <a:solidFill>
                  <a:schemeClr val="hlink"/>
                </a:solidFill>
                <a:hlinkClick r:id="rId6"/>
              </a:rPr>
              <a:t>https://photos.app.goo.gl/ZP3GsR4NvzAQv9X96</a:t>
            </a:r>
            <a:endParaRPr/>
          </a:p>
          <a:p>
            <a:pPr marL="0" lvl="0" indent="0" algn="l" rtl="0">
              <a:spcBef>
                <a:spcPts val="0"/>
              </a:spcBef>
              <a:spcAft>
                <a:spcPts val="0"/>
              </a:spcAft>
              <a:buClr>
                <a:schemeClr val="dk1"/>
              </a:buClr>
              <a:buSzPts val="1100"/>
              <a:buFont typeface="Arial"/>
              <a:buNone/>
            </a:pPr>
            <a:endParaRPr/>
          </a:p>
          <a:p>
            <a:pPr marL="0" lvl="0" indent="0" algn="l" rtl="0">
              <a:spcBef>
                <a:spcPts val="0"/>
              </a:spcBef>
              <a:spcAft>
                <a:spcPts val="0"/>
              </a:spcAft>
              <a:buClr>
                <a:schemeClr val="dk1"/>
              </a:buClr>
              <a:buSzPts val="1100"/>
              <a:buFont typeface="Arial"/>
              <a:buNone/>
            </a:pPr>
            <a:r>
              <a:rPr lang="it-IT"/>
              <a:t>Link Facebook: </a:t>
            </a:r>
            <a:r>
              <a:rPr lang="it-IT" sz="800" u="sng">
                <a:solidFill>
                  <a:schemeClr val="hlink"/>
                </a:solidFill>
                <a:hlinkClick r:id="rId7"/>
              </a:rPr>
              <a:t>https://www.facebook.com/permalink.php?story_fbid=pfbid0bVezr82gGDW2kYg5HS4Wpo17z34tNpTFN3ZSmvNp6GGRXeR1XvJTpo2fYXvbnya4l&amp;id=100008086544336</a:t>
            </a:r>
            <a:endParaRPr sz="800"/>
          </a:p>
          <a:p>
            <a:pPr marL="0" lvl="0" indent="0" algn="l" rtl="0">
              <a:spcBef>
                <a:spcPts val="0"/>
              </a:spcBef>
              <a:spcAft>
                <a:spcPts val="0"/>
              </a:spcAft>
              <a:buClr>
                <a:schemeClr val="dk1"/>
              </a:buClr>
              <a:buSzPts val="11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g2da6ddc370f_0_12"/>
          <p:cNvSpPr txBox="1"/>
          <p:nvPr/>
        </p:nvSpPr>
        <p:spPr>
          <a:xfrm>
            <a:off x="379781" y="6851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17" name="Google Shape;317;g2da6ddc370f_0_12"/>
          <p:cNvSpPr txBox="1"/>
          <p:nvPr/>
        </p:nvSpPr>
        <p:spPr>
          <a:xfrm>
            <a:off x="379781" y="13250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«4»</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18" name="Google Shape;318;g2da6ddc370f_0_12"/>
          <p:cNvSpPr txBox="1"/>
          <p:nvPr/>
        </p:nvSpPr>
        <p:spPr>
          <a:xfrm>
            <a:off x="379775" y="1843750"/>
            <a:ext cx="9535500" cy="42597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COMUNICAZIONE DELLE ATTIVITÀ’ REALIZZATE MEDIANTE CIRCOLARI</a:t>
            </a:r>
            <a:endParaRPr b="1">
              <a:solidFill>
                <a:schemeClr val="dk1"/>
              </a:solidFill>
              <a:highlight>
                <a:srgbClr val="FF0000"/>
              </a:highlight>
            </a:endParaRPr>
          </a:p>
          <a:p>
            <a:pPr marL="0" marR="0" lvl="0" indent="0" algn="l" rtl="0">
              <a:lnSpc>
                <a:spcPct val="100000"/>
              </a:lnSpc>
              <a:spcBef>
                <a:spcPts val="0"/>
              </a:spcBef>
              <a:spcAft>
                <a:spcPts val="0"/>
              </a:spcAft>
              <a:buClr>
                <a:schemeClr val="dk1"/>
              </a:buClr>
              <a:buSzPts val="1800"/>
              <a:buFont typeface="Arial"/>
              <a:buNone/>
            </a:pPr>
            <a:r>
              <a:rPr lang="it-IT">
                <a:solidFill>
                  <a:schemeClr val="dk1"/>
                </a:solidFill>
                <a:latin typeface="Calibri"/>
                <a:ea typeface="Calibri"/>
                <a:cs typeface="Calibri"/>
                <a:sym typeface="Calibri"/>
              </a:rPr>
              <a:t>I membri dell’Energy Team si confrontano e organizzano incontri e attività comunicando all’interno di un gruppo Classroom, ma poi diffonde le iniziative a tutta la comunità scolastica (alunni, docenti, personale ATA e famiglie) prevalentemente tramite le circolari che vengono pubblicate sul sito della scuola e che sono quindi di pubblico dominio. Quest’anno è stata aggiunta la modalità di pubblicare le comunicazioni particolarmente importanti attraverso il Registro Elettronico (strumento che si rivela più adatto del sito per essere maggiormente visionato da alunni e famiglie). Complessivamente l’Energy Team quest’anno ha pubblicato 11 circolari:</a:t>
            </a:r>
            <a:endParaRPr>
              <a:solidFill>
                <a:schemeClr val="dk1"/>
              </a:solidFill>
              <a:latin typeface="Calibri"/>
              <a:ea typeface="Calibri"/>
              <a:cs typeface="Calibri"/>
              <a:sym typeface="Calibri"/>
            </a:endParaRPr>
          </a:p>
          <a:p>
            <a:pPr marL="457200" lvl="0" indent="-314325" algn="l" rtl="0">
              <a:lnSpc>
                <a:spcPct val="100000"/>
              </a:lnSpc>
              <a:spcBef>
                <a:spcPts val="110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PREMIAZIONE GSC10 19/10/23 - circolare </a:t>
            </a:r>
            <a:r>
              <a:rPr lang="it-IT" sz="1350" u="sng">
                <a:solidFill>
                  <a:schemeClr val="hlink"/>
                </a:solidFill>
                <a:latin typeface="Roboto"/>
                <a:ea typeface="Roboto"/>
                <a:cs typeface="Roboto"/>
                <a:sym typeface="Roboto"/>
                <a:hlinkClick r:id="rId3"/>
              </a:rPr>
              <a:t>63</a:t>
            </a:r>
            <a:endParaRPr sz="1350">
              <a:solidFill>
                <a:srgbClr val="3C4043"/>
              </a:solidFill>
              <a:latin typeface="Roboto"/>
              <a:ea typeface="Roboto"/>
              <a:cs typeface="Roboto"/>
              <a:sym typeface="Roboto"/>
            </a:endParaRPr>
          </a:p>
          <a:p>
            <a:pPr marL="457200" lvl="0" indent="-314325" algn="l" rtl="0">
              <a:lnSpc>
                <a:spcPct val="100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CONTARINA classi prime Ottobre - circolare </a:t>
            </a:r>
            <a:r>
              <a:rPr lang="it-IT" sz="1350" u="sng">
                <a:solidFill>
                  <a:schemeClr val="hlink"/>
                </a:solidFill>
                <a:latin typeface="Roboto"/>
                <a:ea typeface="Roboto"/>
                <a:cs typeface="Roboto"/>
                <a:sym typeface="Roboto"/>
                <a:hlinkClick r:id="rId4"/>
              </a:rPr>
              <a:t>64</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Costituzione Energy Team - circolare </a:t>
            </a:r>
            <a:r>
              <a:rPr lang="it-IT" sz="1350" u="sng">
                <a:solidFill>
                  <a:schemeClr val="hlink"/>
                </a:solidFill>
                <a:latin typeface="Roboto"/>
                <a:ea typeface="Roboto"/>
                <a:cs typeface="Roboto"/>
                <a:sym typeface="Roboto"/>
                <a:hlinkClick r:id="rId5"/>
              </a:rPr>
              <a:t>101</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Calendario date Risparmio Energetico - circolare </a:t>
            </a:r>
            <a:r>
              <a:rPr lang="it-IT" sz="1350" u="sng">
                <a:solidFill>
                  <a:schemeClr val="hlink"/>
                </a:solidFill>
                <a:latin typeface="Roboto"/>
                <a:ea typeface="Roboto"/>
                <a:cs typeface="Roboto"/>
                <a:sym typeface="Roboto"/>
                <a:hlinkClick r:id="rId6"/>
              </a:rPr>
              <a:t>177</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Contarina classi seconde Febbraio - circolare </a:t>
            </a:r>
            <a:r>
              <a:rPr lang="it-IT" sz="1350" u="sng">
                <a:solidFill>
                  <a:schemeClr val="hlink"/>
                </a:solidFill>
                <a:latin typeface="Roboto"/>
                <a:ea typeface="Roboto"/>
                <a:cs typeface="Roboto"/>
                <a:sym typeface="Roboto"/>
                <a:hlinkClick r:id="rId7"/>
              </a:rPr>
              <a:t>208</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Raccolta rifiuti classi prime Fermi- circolare </a:t>
            </a:r>
            <a:r>
              <a:rPr lang="it-IT" sz="1350" u="sng">
                <a:solidFill>
                  <a:schemeClr val="hlink"/>
                </a:solidFill>
                <a:latin typeface="Roboto"/>
                <a:ea typeface="Roboto"/>
                <a:cs typeface="Roboto"/>
                <a:sym typeface="Roboto"/>
                <a:hlinkClick r:id="rId8"/>
              </a:rPr>
              <a:t>229</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Raccolta rifiuti classi prime Giorgi - circolare </a:t>
            </a:r>
            <a:r>
              <a:rPr lang="it-IT" sz="1350" u="sng">
                <a:solidFill>
                  <a:schemeClr val="hlink"/>
                </a:solidFill>
                <a:latin typeface="Roboto"/>
                <a:ea typeface="Roboto"/>
                <a:cs typeface="Roboto"/>
                <a:sym typeface="Roboto"/>
                <a:hlinkClick r:id="rId9"/>
              </a:rPr>
              <a:t>243</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ATS "Ama l'acqua" - circolare </a:t>
            </a:r>
            <a:r>
              <a:rPr lang="it-IT" sz="1350" u="sng">
                <a:solidFill>
                  <a:schemeClr val="hlink"/>
                </a:solidFill>
                <a:latin typeface="Roboto"/>
                <a:ea typeface="Roboto"/>
                <a:cs typeface="Roboto"/>
                <a:sym typeface="Roboto"/>
                <a:hlinkClick r:id="rId10"/>
              </a:rPr>
              <a:t>292</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Giornata di "M'illumino di meno" 16/02 e incontro con il custode energetico 26/02 - circolare </a:t>
            </a:r>
            <a:r>
              <a:rPr lang="it-IT" sz="1350" u="sng">
                <a:solidFill>
                  <a:schemeClr val="hlink"/>
                </a:solidFill>
                <a:latin typeface="Roboto"/>
                <a:ea typeface="Roboto"/>
                <a:cs typeface="Roboto"/>
                <a:sym typeface="Roboto"/>
                <a:hlinkClick r:id="rId11"/>
              </a:rPr>
              <a:t>405</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Giornata Mondiale dell'acqua 22/03/24 - circolare </a:t>
            </a:r>
            <a:r>
              <a:rPr lang="it-IT" sz="1350" u="sng">
                <a:solidFill>
                  <a:schemeClr val="hlink"/>
                </a:solidFill>
                <a:latin typeface="Roboto"/>
                <a:ea typeface="Roboto"/>
                <a:cs typeface="Roboto"/>
                <a:sym typeface="Roboto"/>
                <a:hlinkClick r:id="rId12"/>
              </a:rPr>
              <a:t>509</a:t>
            </a:r>
            <a:endParaRPr sz="1350">
              <a:solidFill>
                <a:srgbClr val="3C4043"/>
              </a:solidFill>
              <a:latin typeface="Roboto"/>
              <a:ea typeface="Roboto"/>
              <a:cs typeface="Roboto"/>
              <a:sym typeface="Roboto"/>
            </a:endParaRPr>
          </a:p>
          <a:p>
            <a:pPr marL="457200" lvl="0" indent="-314325" algn="l" rtl="0">
              <a:lnSpc>
                <a:spcPct val="115000"/>
              </a:lnSpc>
              <a:spcBef>
                <a:spcPts val="0"/>
              </a:spcBef>
              <a:spcAft>
                <a:spcPts val="0"/>
              </a:spcAft>
              <a:buClr>
                <a:srgbClr val="3C4043"/>
              </a:buClr>
              <a:buSzPts val="1350"/>
              <a:buFont typeface="Roboto"/>
              <a:buChar char="●"/>
            </a:pPr>
            <a:r>
              <a:rPr lang="it-IT" sz="1350">
                <a:solidFill>
                  <a:srgbClr val="3C4043"/>
                </a:solidFill>
                <a:latin typeface="Roboto"/>
                <a:ea typeface="Roboto"/>
                <a:cs typeface="Roboto"/>
                <a:sym typeface="Roboto"/>
              </a:rPr>
              <a:t>Giornata Mondiale della Terra 22/04/24 - circolare </a:t>
            </a:r>
            <a:r>
              <a:rPr lang="it-IT" sz="1350" u="sng">
                <a:solidFill>
                  <a:schemeClr val="hlink"/>
                </a:solidFill>
                <a:latin typeface="Roboto"/>
                <a:ea typeface="Roboto"/>
                <a:cs typeface="Roboto"/>
                <a:sym typeface="Roboto"/>
                <a:hlinkClick r:id="rId13"/>
              </a:rPr>
              <a:t>604</a:t>
            </a:r>
            <a:endParaRPr sz="1350">
              <a:solidFill>
                <a:srgbClr val="3C4043"/>
              </a:solidFill>
              <a:latin typeface="Roboto"/>
              <a:ea typeface="Roboto"/>
              <a:cs typeface="Roboto"/>
              <a:sym typeface="Roboto"/>
            </a:endParaRPr>
          </a:p>
          <a:p>
            <a:pPr marL="0" marR="0" lvl="0" indent="0" algn="l" rtl="0">
              <a:lnSpc>
                <a:spcPct val="100000"/>
              </a:lnSpc>
              <a:spcBef>
                <a:spcPts val="1100"/>
              </a:spcBef>
              <a:spcAft>
                <a:spcPts val="0"/>
              </a:spcAft>
              <a:buClr>
                <a:schemeClr val="dk1"/>
              </a:buClr>
              <a:buSzPts val="1800"/>
              <a:buFont typeface="Arial"/>
              <a:buNone/>
            </a:pPr>
            <a:endParaRPr sz="160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800"/>
              <a:buFont typeface="Arial"/>
              <a:buNone/>
            </a:pPr>
            <a:endParaRPr sz="1800">
              <a:solidFill>
                <a:schemeClr val="dk1"/>
              </a:solidFill>
              <a:latin typeface="Calibri"/>
              <a:ea typeface="Calibri"/>
              <a:cs typeface="Calibri"/>
              <a:sym typeface="Calibri"/>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g2da6ddc370f_0_21"/>
          <p:cNvSpPr txBox="1"/>
          <p:nvPr/>
        </p:nvSpPr>
        <p:spPr>
          <a:xfrm>
            <a:off x="202456" y="836839"/>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24" name="Google Shape;324;g2da6ddc370f_0_21"/>
          <p:cNvSpPr txBox="1"/>
          <p:nvPr/>
        </p:nvSpPr>
        <p:spPr>
          <a:xfrm>
            <a:off x="202456" y="156807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«5»</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25" name="Google Shape;325;g2da6ddc370f_0_21"/>
          <p:cNvSpPr txBox="1"/>
          <p:nvPr/>
        </p:nvSpPr>
        <p:spPr>
          <a:xfrm>
            <a:off x="137224" y="2431375"/>
            <a:ext cx="9550800" cy="33780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COMUNICAZIONE DELLE ATTIVITÀ’ SVOLTE MEDIANTE CARTELLONI ARTISTICI E DETTAGLIATI PRODOTTI DALL’ENERGY TEAM </a:t>
            </a:r>
            <a:endParaRPr b="1">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In occasione delle celebrazioni che riguardano le tematiche della Green Schools Competitions, gli studenti preparano dei cartelloni, dopo essersi opportunamente informati sull’argomento. La preparazione avviene in modalità inclusiva e collaborativa, ed è un momento speciale per gli studenti per creare relazioni positive e propositive. I cartelloni sono stati poi appesi nei corridoi della scuola, per la visualizzazione da parte di tutta la comunità scolastica.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foto cartelloni M’illumino di Meno 16 febbraio: </a:t>
            </a:r>
            <a:r>
              <a:rPr lang="it-IT" u="sng">
                <a:solidFill>
                  <a:schemeClr val="hlink"/>
                </a:solidFill>
                <a:hlinkClick r:id="rId3"/>
              </a:rPr>
              <a:t>https://photos.app.goo.gl/1YJvqE93Ryx9SA9n7</a:t>
            </a:r>
            <a:endParaRPr>
              <a:solidFill>
                <a:schemeClr val="dk1"/>
              </a:solidFill>
            </a:endParaRPr>
          </a:p>
          <a:p>
            <a:pPr marL="0" lvl="0" indent="0" algn="l" rtl="0">
              <a:spcBef>
                <a:spcPts val="0"/>
              </a:spcBef>
              <a:spcAft>
                <a:spcPts val="0"/>
              </a:spcAft>
              <a:buNone/>
            </a:pPr>
            <a:r>
              <a:rPr lang="it-IT">
                <a:solidFill>
                  <a:schemeClr val="dk1"/>
                </a:solidFill>
              </a:rPr>
              <a:t>Link foto cartelloni giornata dell’acqua 22 marzo: </a:t>
            </a:r>
            <a:r>
              <a:rPr lang="it-IT" u="sng">
                <a:solidFill>
                  <a:schemeClr val="hlink"/>
                </a:solidFill>
                <a:hlinkClick r:id="rId4"/>
              </a:rPr>
              <a:t>https://photos.app.goo.gl/VubDFmnQ6rvi5fAGA</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Facebook. </a:t>
            </a:r>
            <a:r>
              <a:rPr lang="it-IT" u="sng">
                <a:solidFill>
                  <a:schemeClr val="hlink"/>
                </a:solidFill>
                <a:hlinkClick r:id="rId5"/>
              </a:rPr>
              <a:t>https://www.facebook.com/permalink.php?story_fbid=pfbid02sWVC8b9icZ8jSvQRZf6aBgZG3P1QSSo3TYc8yTf9S4787Nysf53oEcGuUtaesCXNl&amp;id=100008086544336</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highlight>
                <a:srgbClr val="FF0000"/>
              </a:highlight>
            </a:endParaRPr>
          </a:p>
          <a:p>
            <a:pPr marL="0" lvl="0" indent="0" algn="l" rtl="0">
              <a:spcBef>
                <a:spcPts val="0"/>
              </a:spcBef>
              <a:spcAft>
                <a:spcPts val="0"/>
              </a:spcAft>
              <a:buNone/>
            </a:pPr>
            <a:endParaRPr>
              <a:solidFill>
                <a:schemeClr val="dk1"/>
              </a:solidFill>
            </a:endParaRPr>
          </a:p>
          <a:p>
            <a:pPr marL="0" marR="0" lvl="0" indent="0" algn="l" rtl="0">
              <a:lnSpc>
                <a:spcPct val="133333"/>
              </a:lnSpc>
              <a:spcBef>
                <a:spcPts val="0"/>
              </a:spcBef>
              <a:spcAft>
                <a:spcPts val="0"/>
              </a:spcAft>
              <a:buClr>
                <a:schemeClr val="dk1"/>
              </a:buClr>
              <a:buSzPts val="1800"/>
              <a:buFont typeface="Arial"/>
              <a:buNone/>
            </a:pPr>
            <a:endParaRPr sz="1800" b="1" i="1">
              <a:solidFill>
                <a:schemeClr val="dk1"/>
              </a:solidFill>
              <a:latin typeface="Calibri"/>
              <a:ea typeface="Calibri"/>
              <a:cs typeface="Calibri"/>
              <a:sym typeface="Calibri"/>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g2dc9347647f_0_0"/>
          <p:cNvSpPr txBox="1"/>
          <p:nvPr/>
        </p:nvSpPr>
        <p:spPr>
          <a:xfrm>
            <a:off x="202481" y="9412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31" name="Google Shape;331;g2dc9347647f_0_0"/>
          <p:cNvSpPr txBox="1"/>
          <p:nvPr/>
        </p:nvSpPr>
        <p:spPr>
          <a:xfrm>
            <a:off x="121006" y="1581115"/>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«6»</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32" name="Google Shape;332;g2dc9347647f_0_0"/>
          <p:cNvSpPr txBox="1"/>
          <p:nvPr/>
        </p:nvSpPr>
        <p:spPr>
          <a:xfrm>
            <a:off x="120999" y="2187725"/>
            <a:ext cx="9675600" cy="34947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r>
              <a:rPr lang="it-IT" sz="1800" b="1">
                <a:solidFill>
                  <a:schemeClr val="dk1"/>
                </a:solidFill>
                <a:latin typeface="Calibri"/>
                <a:ea typeface="Calibri"/>
                <a:cs typeface="Calibri"/>
                <a:sym typeface="Calibri"/>
              </a:rPr>
              <a:t>ATTIVITÀ’ DI </a:t>
            </a:r>
            <a:r>
              <a:rPr lang="it-IT" b="1">
                <a:solidFill>
                  <a:schemeClr val="dk1"/>
                </a:solidFill>
              </a:rPr>
              <a:t>GUERRILLA MARKETING mediante la realizzazione di ventagli</a:t>
            </a:r>
            <a:endParaRPr sz="1800" b="1">
              <a:solidFill>
                <a:schemeClr val="dk1"/>
              </a:solidFill>
              <a:latin typeface="Calibri"/>
              <a:ea typeface="Calibri"/>
              <a:cs typeface="Calibri"/>
              <a:sym typeface="Calibri"/>
            </a:endParaRPr>
          </a:p>
          <a:p>
            <a:pPr marL="0" lvl="0" indent="0" algn="l" rtl="0">
              <a:lnSpc>
                <a:spcPct val="133333"/>
              </a:lnSpc>
              <a:spcBef>
                <a:spcPts val="0"/>
              </a:spcBef>
              <a:spcAft>
                <a:spcPts val="0"/>
              </a:spcAft>
              <a:buClr>
                <a:schemeClr val="dk1"/>
              </a:buClr>
              <a:buSzPts val="1100"/>
              <a:buFont typeface="Arial"/>
              <a:buNone/>
            </a:pPr>
            <a:r>
              <a:rPr lang="it-IT">
                <a:solidFill>
                  <a:schemeClr val="dk1"/>
                </a:solidFill>
                <a:highlight>
                  <a:srgbClr val="F1F3F4"/>
                </a:highlight>
                <a:latin typeface="Roboto"/>
                <a:ea typeface="Roboto"/>
                <a:cs typeface="Roboto"/>
                <a:sym typeface="Roboto"/>
              </a:rPr>
              <a:t>ARIA DI CAMBIAMENTO! UN GRADO IN PIÙ’ A NOI NON CAMBIA, MA PER IL MONDO FA LA DIFFERENZA.</a:t>
            </a:r>
            <a:endParaRPr b="1" i="1">
              <a:solidFill>
                <a:schemeClr val="dk1"/>
              </a:solidFill>
              <a:latin typeface="Calibri"/>
              <a:ea typeface="Calibri"/>
              <a:cs typeface="Calibri"/>
              <a:sym typeface="Calibri"/>
            </a:endParaRPr>
          </a:p>
          <a:p>
            <a:pPr marL="0" lvl="0" indent="0" algn="l" rtl="0">
              <a:spcBef>
                <a:spcPts val="0"/>
              </a:spcBef>
              <a:spcAft>
                <a:spcPts val="0"/>
              </a:spcAft>
              <a:buNone/>
            </a:pPr>
            <a:r>
              <a:rPr lang="it-IT">
                <a:solidFill>
                  <a:schemeClr val="dk1"/>
                </a:solidFill>
              </a:rPr>
              <a:t>Questa è la frase che alcuni alunni dell’Energy Team hanno scritto su dei ventagli da loro creati a mano. I ventagli sono stati realizzati con materiale di riciclo: stecchini di legno per il caffè (recuperati da una ditta che li stava butando via), stoffe trovate in casa di vecchie camicie, tovaglie, ecc. I ragazzi hanno lavorato sia a scuola, in orario extrascolastico, che a casa e hanno poi regalato i ventagli alle loro insegnanti in occasione della Giornata della Terra (</a:t>
            </a:r>
            <a:r>
              <a:rPr lang="it-IT" u="sng">
                <a:solidFill>
                  <a:schemeClr val="hlink"/>
                </a:solidFill>
                <a:hlinkClick r:id="rId3"/>
              </a:rPr>
              <a:t>circ 604)</a:t>
            </a:r>
            <a:r>
              <a:rPr lang="it-IT">
                <a:solidFill>
                  <a:schemeClr val="dk1"/>
                </a:solidFill>
              </a:rPr>
              <a:t>. E’ stata un’azione significativa di guerrilla marketing perchè ha permesso ai membri dell’Energy Team di </a:t>
            </a:r>
            <a:r>
              <a:rPr lang="it-IT">
                <a:solidFill>
                  <a:srgbClr val="202122"/>
                </a:solidFill>
                <a:highlight>
                  <a:srgbClr val="FFFFFF"/>
                </a:highlight>
              </a:rPr>
              <a:t>promuovere in modo non convenzionale la Giornata della Terra e quindi la sostenibilità ambientale, per mantenere alto l'interesse della scuola verso le tematiche della Crisi Climatica e del Riscaldamento Globale. Le insegnanti che hanno ricevuto il ventaglio, successivamente intervistate, hanno molto apprezzato l’iniziativa, tanto da raccontarla a casa ai fam</a:t>
            </a:r>
            <a:r>
              <a:rPr lang="it-IT">
                <a:solidFill>
                  <a:srgbClr val="202122"/>
                </a:solidFill>
                <a:highlight>
                  <a:schemeClr val="lt1"/>
                </a:highlight>
              </a:rPr>
              <a:t>iliari e cogliendo appieno la simbologia del ventaglio come adattamento ecologico e propositivo ai cambiamenti climatici </a:t>
            </a:r>
            <a:r>
              <a:rPr lang="it-IT">
                <a:solidFill>
                  <a:schemeClr val="dk1"/>
                </a:solidFill>
                <a:highlight>
                  <a:schemeClr val="lt1"/>
                </a:highlight>
              </a:rPr>
              <a:t>(Adaptation). </a:t>
            </a:r>
            <a:r>
              <a:rPr lang="it-IT">
                <a:solidFill>
                  <a:schemeClr val="dk1"/>
                </a:solidFill>
                <a:highlight>
                  <a:srgbClr val="FFFF00"/>
                </a:highlight>
              </a:rPr>
              <a:t> </a:t>
            </a:r>
            <a:endParaRPr>
              <a:solidFill>
                <a:schemeClr val="dk1"/>
              </a:solidFill>
              <a:highlight>
                <a:srgbClr val="FFFF00"/>
              </a:highlight>
            </a:endParaRPr>
          </a:p>
          <a:p>
            <a:pPr marL="0" lvl="0" indent="0" algn="l" rtl="0">
              <a:spcBef>
                <a:spcPts val="0"/>
              </a:spcBef>
              <a:spcAft>
                <a:spcPts val="0"/>
              </a:spcAft>
              <a:buNone/>
            </a:pPr>
            <a:endParaRPr>
              <a:solidFill>
                <a:schemeClr val="dk1"/>
              </a:solidFill>
              <a:highlight>
                <a:srgbClr val="FFFF00"/>
              </a:highlight>
            </a:endParaRPr>
          </a:p>
          <a:p>
            <a:pPr marL="0" lvl="0" indent="0" algn="l" rtl="0">
              <a:spcBef>
                <a:spcPts val="0"/>
              </a:spcBef>
              <a:spcAft>
                <a:spcPts val="0"/>
              </a:spcAft>
              <a:buNone/>
            </a:pPr>
            <a:r>
              <a:rPr lang="it-IT">
                <a:solidFill>
                  <a:schemeClr val="dk1"/>
                </a:solidFill>
              </a:rPr>
              <a:t>Link foto ventagli: </a:t>
            </a:r>
            <a:r>
              <a:rPr lang="it-IT" u="sng">
                <a:solidFill>
                  <a:schemeClr val="hlink"/>
                </a:solidFill>
                <a:hlinkClick r:id="rId4"/>
              </a:rPr>
              <a:t>https://photos.app.goo.gl/8rvkW7LMK6EqBoqJ7</a:t>
            </a:r>
            <a:r>
              <a:rPr lang="it-IT">
                <a:solidFill>
                  <a:schemeClr val="dk1"/>
                </a:solidFill>
              </a:rPr>
              <a:t>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Facebook: </a:t>
            </a:r>
            <a:r>
              <a:rPr lang="it-IT" u="sng">
                <a:solidFill>
                  <a:schemeClr val="hlink"/>
                </a:solidFill>
                <a:hlinkClick r:id="rId5"/>
              </a:rPr>
              <a:t>https://www.facebook.com/permalink.php?story_fbid=pfbid02uoix2KCxuWV5XLGaqpuDH6xVAig8rWczDoWpTS8DE4vCZQA3NrnV8kRhvWkduBFJl&amp;id=100008086544336</a:t>
            </a:r>
            <a:endParaRPr>
              <a:solidFill>
                <a:schemeClr val="dk1"/>
              </a:solidFill>
            </a:endParaRPr>
          </a:p>
          <a:p>
            <a:pPr marL="0" lvl="0" indent="0" algn="l" rtl="0">
              <a:spcBef>
                <a:spcPts val="0"/>
              </a:spcBef>
              <a:spcAft>
                <a:spcPts val="0"/>
              </a:spcAft>
              <a:buNone/>
            </a:pPr>
            <a:endParaRPr>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Google Shape;337;p10"/>
          <p:cNvSpPr txBox="1"/>
          <p:nvPr/>
        </p:nvSpPr>
        <p:spPr>
          <a:xfrm>
            <a:off x="958948" y="1256263"/>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38" name="Google Shape;338;p10"/>
          <p:cNvSpPr txBox="1"/>
          <p:nvPr/>
        </p:nvSpPr>
        <p:spPr>
          <a:xfrm>
            <a:off x="972306" y="2150476"/>
            <a:ext cx="8734626" cy="606649"/>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Elenco e descrizione delle attività «Bonus»</a:t>
            </a:r>
            <a:endParaRPr/>
          </a:p>
        </p:txBody>
      </p:sp>
      <p:sp>
        <p:nvSpPr>
          <p:cNvPr id="339" name="Google Shape;339;p10"/>
          <p:cNvSpPr txBox="1"/>
          <p:nvPr/>
        </p:nvSpPr>
        <p:spPr>
          <a:xfrm>
            <a:off x="289051" y="3022700"/>
            <a:ext cx="9571500" cy="36345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Concorso Bonus:​ Attività di Diffusione​</a:t>
            </a:r>
            <a:endParaRPr/>
          </a:p>
          <a:p>
            <a:pPr marL="0" marR="0" lvl="0" indent="0" algn="l" rtl="0">
              <a:lnSpc>
                <a:spcPct val="171428"/>
              </a:lnSpc>
              <a:spcBef>
                <a:spcPts val="1000"/>
              </a:spcBef>
              <a:spcAft>
                <a:spcPts val="0"/>
              </a:spcAft>
              <a:buClr>
                <a:schemeClr val="dk1"/>
              </a:buClr>
              <a:buSzPts val="1400"/>
              <a:buFont typeface="Arial"/>
              <a:buNone/>
            </a:pPr>
            <a:endParaRPr i="1">
              <a:solidFill>
                <a:schemeClr val="dk1"/>
              </a:solidFill>
              <a:latin typeface="Calibri"/>
              <a:ea typeface="Calibri"/>
              <a:cs typeface="Calibri"/>
              <a:sym typeface="Calibri"/>
            </a:endParaRPr>
          </a:p>
          <a:p>
            <a:pPr marL="457200" lvl="0" indent="-317500" algn="l" rtl="0">
              <a:spcBef>
                <a:spcPts val="0"/>
              </a:spcBef>
              <a:spcAft>
                <a:spcPts val="0"/>
              </a:spcAft>
              <a:buClr>
                <a:schemeClr val="dk1"/>
              </a:buClr>
              <a:buSzPts val="1400"/>
              <a:buAutoNum type="arabicPeriod"/>
            </a:pPr>
            <a:r>
              <a:rPr lang="it-IT">
                <a:solidFill>
                  <a:schemeClr val="dk1"/>
                </a:solidFill>
              </a:rPr>
              <a:t>COMUNICAZIONE MEDIANTE ARTICOLI SU GIORNALE LA SALAMANDRA</a:t>
            </a:r>
            <a:endParaRPr i="1">
              <a:solidFill>
                <a:schemeClr val="dk1"/>
              </a:solidFill>
              <a:latin typeface="Calibri"/>
              <a:ea typeface="Calibri"/>
              <a:cs typeface="Calibri"/>
              <a:sym typeface="Calibri"/>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43"/>
        <p:cNvGrpSpPr/>
        <p:nvPr/>
      </p:nvGrpSpPr>
      <p:grpSpPr>
        <a:xfrm>
          <a:off x="0" y="0"/>
          <a:ext cx="0" cy="0"/>
          <a:chOff x="0" y="0"/>
          <a:chExt cx="0" cy="0"/>
        </a:xfrm>
      </p:grpSpPr>
      <p:sp>
        <p:nvSpPr>
          <p:cNvPr id="344" name="Google Shape;344;g2da6ddc370f_0_0"/>
          <p:cNvSpPr txBox="1"/>
          <p:nvPr/>
        </p:nvSpPr>
        <p:spPr>
          <a:xfrm>
            <a:off x="972306" y="12674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COMUNICAZIONE</a:t>
            </a:r>
            <a:endParaRPr/>
          </a:p>
        </p:txBody>
      </p:sp>
      <p:sp>
        <p:nvSpPr>
          <p:cNvPr id="345" name="Google Shape;345;g2da6ddc370f_0_0"/>
          <p:cNvSpPr txBox="1"/>
          <p:nvPr/>
        </p:nvSpPr>
        <p:spPr>
          <a:xfrm>
            <a:off x="88924" y="2161625"/>
            <a:ext cx="96180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«1» DIFFUSIONE MEDIANTE GIORNALE LA SALAMANDRA</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46" name="Google Shape;346;g2da6ddc370f_0_0"/>
          <p:cNvSpPr txBox="1"/>
          <p:nvPr/>
        </p:nvSpPr>
        <p:spPr>
          <a:xfrm>
            <a:off x="222349" y="2914150"/>
            <a:ext cx="9567900" cy="33780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a:p>
          <a:p>
            <a:pPr marL="0" lvl="0" indent="0" algn="l" rtl="0">
              <a:spcBef>
                <a:spcPts val="0"/>
              </a:spcBef>
              <a:spcAft>
                <a:spcPts val="0"/>
              </a:spcAft>
              <a:buClr>
                <a:schemeClr val="dk1"/>
              </a:buClr>
              <a:buSzPts val="1100"/>
              <a:buFont typeface="Arial"/>
              <a:buNone/>
            </a:pPr>
            <a:r>
              <a:rPr lang="it-IT" b="1">
                <a:solidFill>
                  <a:schemeClr val="dk1"/>
                </a:solidFill>
              </a:rPr>
              <a:t>COMUNICAZIONE MEDIANTE ARTICOLI SU GIORNALE LA SALAMANDRA:</a:t>
            </a:r>
            <a:endParaRPr b="1">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a:solidFill>
                  <a:schemeClr val="dk1"/>
                </a:solidFill>
              </a:rPr>
              <a:t>N. 91-OTTOBRE-NOVEMBRE 2023 (Giorgi-Fermi: miglior Energy Team! Articolo scritto dall’Energy Team dell’Istituto) - link: </a:t>
            </a:r>
            <a:r>
              <a:rPr lang="it-IT" u="sng">
                <a:solidFill>
                  <a:schemeClr val="hlink"/>
                </a:solidFill>
                <a:hlinkClick r:id="rId3"/>
              </a:rPr>
              <a:t>https://lasalamandra.eu/blog/2023/10/22/giorgi-fermi-miglior-energy-team/</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a:solidFill>
                  <a:schemeClr val="dk1"/>
                </a:solidFill>
              </a:rPr>
              <a:t>N. 93-FEBBRAIO-MARZO 2024 (Ama l’acqua. Articolo scritto dalla classe 1BMT) - link: </a:t>
            </a:r>
            <a:r>
              <a:rPr lang="it-IT" sz="1100">
                <a:solidFill>
                  <a:srgbClr val="222222"/>
                </a:solidFill>
                <a:highlight>
                  <a:srgbClr val="FFFFFF"/>
                </a:highlight>
              </a:rPr>
              <a:t> </a:t>
            </a:r>
            <a:r>
              <a:rPr lang="it-IT" sz="1100" u="sng">
                <a:solidFill>
                  <a:srgbClr val="1155CC"/>
                </a:solidFill>
                <a:highlight>
                  <a:srgbClr val="FFFFFF"/>
                </a:highlight>
                <a:hlinkClick r:id="rId4">
                  <a:extLst>
                    <a:ext uri="{A12FA001-AC4F-418D-AE19-62706E023703}">
                      <ahyp:hlinkClr xmlns:ahyp="http://schemas.microsoft.com/office/drawing/2018/hyperlinkcolor" val="tx"/>
                    </a:ext>
                  </a:extLst>
                </a:hlinkClick>
              </a:rPr>
              <a:t>https://lasalamandra.eu/blog/2024/02/18/ama-lacqua-e-non-sprecarla/</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a:solidFill>
                  <a:schemeClr val="dk1"/>
                </a:solidFill>
              </a:rPr>
              <a:t>N. 95-GIUGNO (Inaugurata la sede dell’Energy Team al Giorgi Fermi. Articolo scritto dal prof. Michele La Nave) - in pubblicazione </a:t>
            </a:r>
            <a:r>
              <a:rPr lang="it-IT" u="sng">
                <a:solidFill>
                  <a:schemeClr val="hlink"/>
                </a:solidFill>
                <a:hlinkClick r:id="rId5"/>
              </a:rPr>
              <a:t>https://docs.google.com/document/d/1PxOzCOg2d9-Ng81F87i2xjGjPQMWkmaz/edit?usp=sharing&amp;ouid=109810536455184421072&amp;rtpof=true&amp;sd=true</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r>
              <a:rPr lang="it-IT">
                <a:solidFill>
                  <a:schemeClr val="dk1"/>
                </a:solidFill>
              </a:rPr>
              <a:t>N. 95-GIUGNO (MIX ENERGETICO. Articolo scritto dall’Energy Team dell’Istituto) - in pubblicazione </a:t>
            </a:r>
            <a:r>
              <a:rPr lang="it-IT" u="sng">
                <a:solidFill>
                  <a:schemeClr val="hlink"/>
                </a:solidFill>
                <a:hlinkClick r:id="rId6"/>
              </a:rPr>
              <a:t>https://docs.google.com/document/d/15MrxERf0Ifx3ldGzXWybUJf4Emw31Gw9/edit?usp=sharing&amp;ouid=109810536455184421072&amp;rtpof=true&amp;sd=true</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highlight>
                <a:srgbClr val="00FFFF"/>
              </a:highligh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Google Shape;351;p11"/>
          <p:cNvSpPr txBox="1"/>
          <p:nvPr/>
        </p:nvSpPr>
        <p:spPr>
          <a:xfrm>
            <a:off x="958948" y="1233960"/>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4000"/>
              <a:buFont typeface="Arial"/>
              <a:buNone/>
            </a:pPr>
            <a:r>
              <a:rPr lang="it-IT" sz="4000" b="1">
                <a:solidFill>
                  <a:srgbClr val="EF8903"/>
                </a:solidFill>
                <a:latin typeface="Calibri"/>
                <a:ea typeface="Calibri"/>
                <a:cs typeface="Calibri"/>
                <a:sym typeface="Calibri"/>
              </a:rPr>
              <a:t>CONCORSO</a:t>
            </a:r>
            <a:r>
              <a:rPr lang="it-IT" sz="4000" b="1">
                <a:solidFill>
                  <a:srgbClr val="EF8903"/>
                </a:solidFill>
                <a:latin typeface="Arial"/>
                <a:ea typeface="Arial"/>
                <a:cs typeface="Arial"/>
                <a:sym typeface="Arial"/>
              </a:rPr>
              <a:t> </a:t>
            </a:r>
            <a:r>
              <a:rPr lang="it-IT" sz="4000" b="1">
                <a:solidFill>
                  <a:srgbClr val="EF8903"/>
                </a:solidFill>
                <a:latin typeface="Calibri"/>
                <a:ea typeface="Calibri"/>
                <a:cs typeface="Calibri"/>
                <a:sym typeface="Calibri"/>
              </a:rPr>
              <a:t>AZIONI CONCRETE</a:t>
            </a:r>
            <a:endParaRPr/>
          </a:p>
        </p:txBody>
      </p:sp>
      <p:sp>
        <p:nvSpPr>
          <p:cNvPr id="352" name="Google Shape;352;p11"/>
          <p:cNvSpPr txBox="1"/>
          <p:nvPr/>
        </p:nvSpPr>
        <p:spPr>
          <a:xfrm>
            <a:off x="580881" y="2083352"/>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Elenco </a:t>
            </a:r>
            <a:r>
              <a:rPr lang="it-IT" sz="2400" b="1" u="sng">
                <a:solidFill>
                  <a:srgbClr val="3465A8"/>
                </a:solidFill>
                <a:latin typeface="Calibri"/>
                <a:ea typeface="Calibri"/>
                <a:cs typeface="Calibri"/>
                <a:sym typeface="Calibri"/>
              </a:rPr>
              <a:t>sintetico</a:t>
            </a:r>
            <a:r>
              <a:rPr lang="it-IT" sz="2400" b="1">
                <a:solidFill>
                  <a:srgbClr val="3465A8"/>
                </a:solidFill>
                <a:latin typeface="Calibri"/>
                <a:ea typeface="Calibri"/>
                <a:cs typeface="Calibri"/>
                <a:sym typeface="Calibri"/>
              </a:rPr>
              <a:t> delle attività svolte in ambito azioni concrete</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53" name="Google Shape;353;p11"/>
          <p:cNvSpPr txBox="1"/>
          <p:nvPr/>
        </p:nvSpPr>
        <p:spPr>
          <a:xfrm>
            <a:off x="469675" y="2989250"/>
            <a:ext cx="9390900" cy="3378000"/>
          </a:xfrm>
          <a:prstGeom prst="rect">
            <a:avLst/>
          </a:prstGeom>
          <a:noFill/>
          <a:ln>
            <a:noFill/>
          </a:ln>
        </p:spPr>
        <p:txBody>
          <a:bodyPr spcFirstLastPara="1" wrap="square" lIns="91425" tIns="45700" rIns="91425" bIns="45700" anchor="t" anchorCtr="0">
            <a:noAutofit/>
          </a:bodyPr>
          <a:lstStyle/>
          <a:p>
            <a:pPr marL="457200" marR="0" lvl="0" indent="-349250" algn="l" rtl="0">
              <a:lnSpc>
                <a:spcPct val="171428"/>
              </a:lnSpc>
              <a:spcBef>
                <a:spcPts val="1000"/>
              </a:spcBef>
              <a:spcAft>
                <a:spcPts val="0"/>
              </a:spcAft>
              <a:buSzPts val="1900"/>
              <a:buAutoNum type="arabicParenR"/>
            </a:pPr>
            <a:r>
              <a:rPr lang="it-IT" sz="1900">
                <a:solidFill>
                  <a:srgbClr val="2F424F"/>
                </a:solidFill>
                <a:latin typeface="Calibri"/>
                <a:ea typeface="Calibri"/>
                <a:cs typeface="Calibri"/>
                <a:sym typeface="Calibri"/>
              </a:rPr>
              <a:t>Istituzione all’inizio dell’anno da parte dell’Energy Team di 7 settimane di riduzione dei consumi elettrici in entrambi le sedi (via Terraglio e via San Pelajo) mediante l’attuazione di Buone Pratiche.</a:t>
            </a:r>
            <a:endParaRPr sz="1900">
              <a:solidFill>
                <a:srgbClr val="2F424F"/>
              </a:solidFill>
              <a:latin typeface="Calibri"/>
              <a:ea typeface="Calibri"/>
              <a:cs typeface="Calibri"/>
              <a:sym typeface="Calibri"/>
            </a:endParaRPr>
          </a:p>
          <a:p>
            <a:pPr marL="457200" marR="0" lvl="0" indent="-349250" algn="l" rtl="0">
              <a:lnSpc>
                <a:spcPct val="171428"/>
              </a:lnSpc>
              <a:spcBef>
                <a:spcPts val="0"/>
              </a:spcBef>
              <a:spcAft>
                <a:spcPts val="0"/>
              </a:spcAft>
              <a:buClr>
                <a:srgbClr val="2F424F"/>
              </a:buClr>
              <a:buSzPts val="1900"/>
              <a:buFont typeface="Calibri"/>
              <a:buAutoNum type="arabicParenR"/>
            </a:pPr>
            <a:r>
              <a:rPr lang="it-IT" sz="1900">
                <a:solidFill>
                  <a:srgbClr val="2F424F"/>
                </a:solidFill>
                <a:latin typeface="Calibri"/>
                <a:ea typeface="Calibri"/>
                <a:cs typeface="Calibri"/>
                <a:sym typeface="Calibri"/>
              </a:rPr>
              <a:t>Misura dei consumi dei dispositivi elettronici in ciascuna classe.</a:t>
            </a:r>
            <a:endParaRPr sz="1900">
              <a:solidFill>
                <a:srgbClr val="2F424F"/>
              </a:solidFill>
              <a:latin typeface="Calibri"/>
              <a:ea typeface="Calibri"/>
              <a:cs typeface="Calibri"/>
              <a:sym typeface="Calibri"/>
            </a:endParaRPr>
          </a:p>
          <a:p>
            <a:pPr marL="457200" marR="0" lvl="0" indent="-349250" algn="l" rtl="0">
              <a:lnSpc>
                <a:spcPct val="171428"/>
              </a:lnSpc>
              <a:spcBef>
                <a:spcPts val="0"/>
              </a:spcBef>
              <a:spcAft>
                <a:spcPts val="0"/>
              </a:spcAft>
              <a:buClr>
                <a:srgbClr val="2F424F"/>
              </a:buClr>
              <a:buSzPts val="1900"/>
              <a:buFont typeface="Calibri"/>
              <a:buAutoNum type="arabicParenR"/>
            </a:pPr>
            <a:r>
              <a:rPr lang="it-IT" sz="1900">
                <a:solidFill>
                  <a:srgbClr val="2F424F"/>
                </a:solidFill>
                <a:latin typeface="Calibri"/>
                <a:ea typeface="Calibri"/>
                <a:cs typeface="Calibri"/>
                <a:sym typeface="Calibri"/>
              </a:rPr>
              <a:t>Raccolta di rifiuti dal cortile della scuola da parte di tutte le classi prime come attività NZEL.</a:t>
            </a:r>
            <a:endParaRPr sz="1900">
              <a:solidFill>
                <a:srgbClr val="2F424F"/>
              </a:solidFill>
              <a:latin typeface="Calibri"/>
              <a:ea typeface="Calibri"/>
              <a:cs typeface="Calibri"/>
              <a:sym typeface="Calibri"/>
            </a:endParaRPr>
          </a:p>
          <a:p>
            <a:pPr marL="457200" marR="0" lvl="0" indent="-349250" algn="l" rtl="0">
              <a:lnSpc>
                <a:spcPct val="171428"/>
              </a:lnSpc>
              <a:spcBef>
                <a:spcPts val="0"/>
              </a:spcBef>
              <a:spcAft>
                <a:spcPts val="0"/>
              </a:spcAft>
              <a:buClr>
                <a:srgbClr val="2F424F"/>
              </a:buClr>
              <a:buSzPts val="1900"/>
              <a:buFont typeface="Calibri"/>
              <a:buAutoNum type="arabicParenR"/>
            </a:pPr>
            <a:r>
              <a:rPr lang="it-IT" sz="1900">
                <a:solidFill>
                  <a:srgbClr val="2F424F"/>
                </a:solidFill>
                <a:latin typeface="Calibri"/>
                <a:ea typeface="Calibri"/>
                <a:cs typeface="Calibri"/>
                <a:sym typeface="Calibri"/>
              </a:rPr>
              <a:t>3R+1. Riparazione di oggetti e strumenti altrimenti destinati all’ecocentro</a:t>
            </a:r>
            <a:endParaRPr sz="1900">
              <a:solidFill>
                <a:srgbClr val="2F424F"/>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12"/>
          <p:cNvSpPr txBox="1"/>
          <p:nvPr/>
        </p:nvSpPr>
        <p:spPr>
          <a:xfrm>
            <a:off x="167131" y="7418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AZIONI CONCRETE</a:t>
            </a:r>
            <a:endParaRPr/>
          </a:p>
        </p:txBody>
      </p:sp>
      <p:sp>
        <p:nvSpPr>
          <p:cNvPr id="359" name="Google Shape;359;p12"/>
          <p:cNvSpPr txBox="1"/>
          <p:nvPr/>
        </p:nvSpPr>
        <p:spPr>
          <a:xfrm>
            <a:off x="250668" y="131697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«1»: 7 settimane di Buone Pratiche</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60" name="Google Shape;360;p12"/>
          <p:cNvSpPr txBox="1"/>
          <p:nvPr/>
        </p:nvSpPr>
        <p:spPr>
          <a:xfrm>
            <a:off x="294650" y="1723083"/>
            <a:ext cx="10397100" cy="5642400"/>
          </a:xfrm>
          <a:prstGeom prst="rect">
            <a:avLst/>
          </a:prstGeom>
          <a:noFill/>
          <a:ln>
            <a:noFill/>
          </a:ln>
        </p:spPr>
        <p:txBody>
          <a:bodyPr spcFirstLastPara="1" wrap="square" lIns="91425" tIns="45700" rIns="91425" bIns="45700" anchor="t" anchorCtr="0">
            <a:noAutofit/>
          </a:bodyPr>
          <a:lstStyle/>
          <a:p>
            <a:pPr marL="0" marR="0" lvl="0" indent="0" algn="l" rtl="0">
              <a:lnSpc>
                <a:spcPct val="171428"/>
              </a:lnSpc>
              <a:spcBef>
                <a:spcPts val="1000"/>
              </a:spcBef>
              <a:spcAft>
                <a:spcPts val="0"/>
              </a:spcAft>
              <a:buClr>
                <a:schemeClr val="dk1"/>
              </a:buClr>
              <a:buSzPts val="1400"/>
              <a:buFont typeface="Arial"/>
              <a:buNone/>
            </a:pPr>
            <a:r>
              <a:rPr lang="it-IT">
                <a:latin typeface="Roboto"/>
                <a:ea typeface="Roboto"/>
                <a:cs typeface="Roboto"/>
                <a:sym typeface="Roboto"/>
              </a:rPr>
              <a:t>L’Energy Team nell’ambito della definizione ed attivazione di azioni di mitigazione e adattamento volte alla riduzione dei consumi energetici e delle emissioni ambientali di CO2 del proprio istituto,  ha individuato i punti critici nell'uso dell’energia nel nostro istituto, ha istituito Buone Pratiche, le ha condivise con studenti e personale ed ha attivato 7 settimane di riduzione dei consumi, puntualmente comunicate e diffuse. Viene allegata la documentazione raccolta ed elaborata che mostra l’analisi dei dati rilevati dagli Smart Meter installati nella scuola per analizzare l’effetto sui consumi ed evidenziare tramite grafici a livello quantitativo le differenze pre e post  Buone Pratiche. </a:t>
            </a:r>
            <a:r>
              <a:rPr lang="it-IT">
                <a:solidFill>
                  <a:srgbClr val="2F424F"/>
                </a:solidFill>
                <a:latin typeface="Roboto"/>
                <a:ea typeface="Roboto"/>
                <a:cs typeface="Roboto"/>
                <a:sym typeface="Roboto"/>
              </a:rPr>
              <a:t>Il calendario delle settimane stabilite, è stato diffuso mediante circolare a tutte le componenti (docenti, studenti, ATA, genitori), e ricordato mediante promemoria. </a:t>
            </a:r>
            <a:r>
              <a:rPr lang="it-IT">
                <a:latin typeface="Roboto"/>
                <a:ea typeface="Roboto"/>
                <a:cs typeface="Roboto"/>
                <a:sym typeface="Roboto"/>
              </a:rPr>
              <a:t>(</a:t>
            </a:r>
            <a:r>
              <a:rPr lang="it-IT" u="sng">
                <a:solidFill>
                  <a:schemeClr val="hlink"/>
                </a:solidFill>
                <a:latin typeface="Roboto"/>
                <a:ea typeface="Roboto"/>
                <a:cs typeface="Roboto"/>
                <a:sym typeface="Roboto"/>
                <a:hlinkClick r:id="rId3"/>
              </a:rPr>
              <a:t>circ 177</a:t>
            </a:r>
            <a:r>
              <a:rPr lang="it-IT">
                <a:latin typeface="Roboto"/>
                <a:ea typeface="Roboto"/>
                <a:cs typeface="Roboto"/>
                <a:sym typeface="Roboto"/>
              </a:rPr>
              <a:t>)</a:t>
            </a:r>
            <a:endParaRPr>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r>
              <a:rPr lang="it-IT" sz="1100">
                <a:latin typeface="Roboto"/>
                <a:ea typeface="Roboto"/>
                <a:cs typeface="Roboto"/>
                <a:sym typeface="Roboto"/>
              </a:rPr>
              <a:t>I dati raccolti e rielaborati sono visibili nel link:  </a:t>
            </a:r>
            <a:r>
              <a:rPr lang="it-IT" sz="1100" b="1" i="1" u="sng">
                <a:solidFill>
                  <a:schemeClr val="hlink"/>
                </a:solidFill>
                <a:latin typeface="Roboto"/>
                <a:ea typeface="Roboto"/>
                <a:cs typeface="Roboto"/>
                <a:sym typeface="Roboto"/>
                <a:hlinkClick r:id="rId4"/>
              </a:rPr>
              <a:t>https://docs.google.com/presentation/d/13Ld4ceEN6fDqZH95IMnOPDZ7hAZeXtEEyrIiYpodtsQ/edit?usp=sharing</a:t>
            </a:r>
            <a:endParaRPr sz="1100" b="1" i="1">
              <a:solidFill>
                <a:schemeClr val="dk1"/>
              </a:solidFill>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r>
              <a:rPr lang="it-IT" sz="1200">
                <a:solidFill>
                  <a:schemeClr val="dk1"/>
                </a:solidFill>
                <a:highlight>
                  <a:schemeClr val="lt1"/>
                </a:highlight>
                <a:latin typeface="Roboto"/>
                <a:ea typeface="Roboto"/>
                <a:cs typeface="Roboto"/>
                <a:sym typeface="Roboto"/>
              </a:rPr>
              <a:t>La rielaborazione dei dati è visibile a questo link: </a:t>
            </a:r>
            <a:r>
              <a:rPr lang="it-IT" sz="1200" u="sng">
                <a:solidFill>
                  <a:schemeClr val="hlink"/>
                </a:solidFill>
                <a:highlight>
                  <a:schemeClr val="lt1"/>
                </a:highlight>
                <a:latin typeface="Roboto"/>
                <a:ea typeface="Roboto"/>
                <a:cs typeface="Roboto"/>
                <a:sym typeface="Roboto"/>
                <a:hlinkClick r:id="rId5"/>
              </a:rPr>
              <a:t>https://docs.google.com/spreadsheets/d/1xWGj3UgzqSYrjpJYLSf3pCBYEi7xCO3L/edit?usp=sharing&amp;ouid=109810536455184421072&amp;rtpof=true&amp;sd=true</a:t>
            </a:r>
            <a:endParaRPr sz="1200">
              <a:solidFill>
                <a:schemeClr val="dk1"/>
              </a:solidFill>
              <a:highlight>
                <a:schemeClr val="lt1"/>
              </a:highlight>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r>
              <a:rPr lang="it-IT" sz="1200">
                <a:solidFill>
                  <a:schemeClr val="dk1"/>
                </a:solidFill>
                <a:highlight>
                  <a:schemeClr val="lt1"/>
                </a:highlight>
                <a:latin typeface="Roboto"/>
                <a:ea typeface="Roboto"/>
                <a:cs typeface="Roboto"/>
                <a:sym typeface="Roboto"/>
              </a:rPr>
              <a:t>Link post Facebook: h</a:t>
            </a:r>
            <a:r>
              <a:rPr lang="it-IT" sz="1200" u="sng">
                <a:solidFill>
                  <a:schemeClr val="hlink"/>
                </a:solidFill>
                <a:highlight>
                  <a:schemeClr val="lt1"/>
                </a:highlight>
                <a:latin typeface="Roboto"/>
                <a:ea typeface="Roboto"/>
                <a:cs typeface="Roboto"/>
                <a:sym typeface="Roboto"/>
                <a:hlinkClick r:id="rId6"/>
              </a:rPr>
              <a:t>ttps://www.facebook.com/permalink.php?story_fbid=pfbid02EW57vbEJH4TgontY9YzCQLSYX452ofkGQisRurS81Efq3ppKfuKA4voDupm3iG6Tl&amp;id=100008086544336</a:t>
            </a:r>
            <a:endParaRPr sz="1200">
              <a:solidFill>
                <a:schemeClr val="dk1"/>
              </a:solidFill>
              <a:highlight>
                <a:schemeClr val="lt1"/>
              </a:highlight>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endParaRPr sz="1200">
              <a:solidFill>
                <a:schemeClr val="dk1"/>
              </a:solidFill>
              <a:highlight>
                <a:schemeClr val="lt1"/>
              </a:highlight>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endParaRPr b="1" i="1">
              <a:solidFill>
                <a:schemeClr val="dk1"/>
              </a:solidFill>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endParaRPr b="1" i="1">
              <a:solidFill>
                <a:schemeClr val="dk1"/>
              </a:solidFill>
              <a:latin typeface="Roboto"/>
              <a:ea typeface="Roboto"/>
              <a:cs typeface="Roboto"/>
              <a:sym typeface="Roboto"/>
            </a:endParaRPr>
          </a:p>
          <a:p>
            <a:pPr marL="228600" marR="0" lvl="0" indent="-139700" algn="l" rtl="0">
              <a:lnSpc>
                <a:spcPct val="171428"/>
              </a:lnSpc>
              <a:spcBef>
                <a:spcPts val="1000"/>
              </a:spcBef>
              <a:spcAft>
                <a:spcPts val="0"/>
              </a:spcAft>
              <a:buClr>
                <a:schemeClr val="dk1"/>
              </a:buClr>
              <a:buSzPts val="1400"/>
              <a:buFont typeface="Arial"/>
              <a:buNone/>
            </a:pPr>
            <a:endParaRPr b="1" i="1">
              <a:solidFill>
                <a:schemeClr val="dk1"/>
              </a:solidFill>
              <a:latin typeface="Roboto"/>
              <a:ea typeface="Roboto"/>
              <a:cs typeface="Roboto"/>
              <a:sym typeface="Roboto"/>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64"/>
        <p:cNvGrpSpPr/>
        <p:nvPr/>
      </p:nvGrpSpPr>
      <p:grpSpPr>
        <a:xfrm>
          <a:off x="0" y="0"/>
          <a:ext cx="0" cy="0"/>
          <a:chOff x="0" y="0"/>
          <a:chExt cx="0" cy="0"/>
        </a:xfrm>
      </p:grpSpPr>
      <p:sp>
        <p:nvSpPr>
          <p:cNvPr id="365" name="Google Shape;365;g2dd87af63fc_0_5"/>
          <p:cNvSpPr txBox="1"/>
          <p:nvPr/>
        </p:nvSpPr>
        <p:spPr>
          <a:xfrm>
            <a:off x="55306" y="7418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AZIONI CONCRETE</a:t>
            </a:r>
            <a:endParaRPr/>
          </a:p>
        </p:txBody>
      </p:sp>
      <p:sp>
        <p:nvSpPr>
          <p:cNvPr id="366" name="Google Shape;366;g2dd87af63fc_0_5"/>
          <p:cNvSpPr txBox="1"/>
          <p:nvPr/>
        </p:nvSpPr>
        <p:spPr>
          <a:xfrm>
            <a:off x="201300" y="1381725"/>
            <a:ext cx="103107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«2»: Misura dei consumi elettrici dei dispositivi elettronici delle classi</a:t>
            </a:r>
            <a:endParaRPr sz="2400" b="1">
              <a:solidFill>
                <a:srgbClr val="3465A8"/>
              </a:solidFill>
              <a:latin typeface="Calibri"/>
              <a:ea typeface="Calibri"/>
              <a:cs typeface="Calibri"/>
              <a:sym typeface="Calibri"/>
            </a:endParaRPr>
          </a:p>
          <a:p>
            <a:pPr marL="0" marR="0" lvl="0" indent="0" algn="l" rtl="0">
              <a:lnSpc>
                <a:spcPct val="108333"/>
              </a:lnSpc>
              <a:spcBef>
                <a:spcPts val="0"/>
              </a:spcBef>
              <a:spcAft>
                <a:spcPts val="0"/>
              </a:spcAft>
              <a:buClr>
                <a:srgbClr val="3465A8"/>
              </a:buClr>
              <a:buSzPts val="2400"/>
              <a:buFont typeface="Arial"/>
              <a:buNone/>
            </a:pPr>
            <a:endParaRPr sz="2400" b="1">
              <a:solidFill>
                <a:srgbClr val="3465A8"/>
              </a:solidFill>
              <a:latin typeface="Calibri"/>
              <a:ea typeface="Calibri"/>
              <a:cs typeface="Calibri"/>
              <a:sym typeface="Calibri"/>
            </a:endParaRPr>
          </a:p>
          <a:p>
            <a:pPr marL="0" marR="0" lvl="0" indent="0" algn="l" rtl="0">
              <a:lnSpc>
                <a:spcPct val="108333"/>
              </a:lnSpc>
              <a:spcBef>
                <a:spcPts val="0"/>
              </a:spcBef>
              <a:spcAft>
                <a:spcPts val="0"/>
              </a:spcAft>
              <a:buClr>
                <a:srgbClr val="3465A8"/>
              </a:buClr>
              <a:buSzPts val="2400"/>
              <a:buFont typeface="Arial"/>
              <a:buNone/>
            </a:pPr>
            <a:endParaRPr sz="2400" b="1">
              <a:solidFill>
                <a:srgbClr val="3465A8"/>
              </a:solidFill>
              <a:latin typeface="Calibri"/>
              <a:ea typeface="Calibri"/>
              <a:cs typeface="Calibri"/>
              <a:sym typeface="Calibri"/>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67" name="Google Shape;367;g2dd87af63fc_0_5"/>
          <p:cNvSpPr txBox="1"/>
          <p:nvPr/>
        </p:nvSpPr>
        <p:spPr>
          <a:xfrm>
            <a:off x="201300" y="2643950"/>
            <a:ext cx="10459500" cy="44199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b="1" i="1">
                <a:solidFill>
                  <a:schemeClr val="dk1"/>
                </a:solidFill>
                <a:latin typeface="Roboto"/>
                <a:ea typeface="Roboto"/>
                <a:cs typeface="Roboto"/>
                <a:sym typeface="Roboto"/>
              </a:rPr>
              <a:t>Descrizione:</a:t>
            </a:r>
            <a:endParaRPr i="1">
              <a:solidFill>
                <a:schemeClr val="dk1"/>
              </a:solidFill>
              <a:latin typeface="Roboto"/>
              <a:ea typeface="Roboto"/>
              <a:cs typeface="Roboto"/>
              <a:sym typeface="Roboto"/>
            </a:endParaRPr>
          </a:p>
          <a:p>
            <a:pPr marL="0" marR="0" lvl="0" indent="0" algn="l" rtl="0">
              <a:lnSpc>
                <a:spcPct val="133333"/>
              </a:lnSpc>
              <a:spcBef>
                <a:spcPts val="0"/>
              </a:spcBef>
              <a:spcAft>
                <a:spcPts val="0"/>
              </a:spcAft>
              <a:buClr>
                <a:schemeClr val="dk1"/>
              </a:buClr>
              <a:buSzPts val="1800"/>
              <a:buFont typeface="Arial"/>
              <a:buNone/>
            </a:pPr>
            <a:r>
              <a:rPr lang="it-IT">
                <a:solidFill>
                  <a:schemeClr val="dk1"/>
                </a:solidFill>
                <a:latin typeface="Roboto"/>
                <a:ea typeface="Roboto"/>
                <a:cs typeface="Roboto"/>
                <a:sym typeface="Roboto"/>
              </a:rPr>
              <a:t>Questo progetto, è stato interamente realizzato dalla classe 4 ACE, indirizzo energia, sotto la guida del prof. Massimo Davanzo. Lo scopo di questa attività di ricerca è stato quello di monitorare i consumi di una smart board applicando i principi della diagnosi energetica. </a:t>
            </a:r>
            <a:r>
              <a:rPr lang="it-IT">
                <a:solidFill>
                  <a:srgbClr val="222222"/>
                </a:solidFill>
                <a:highlight>
                  <a:srgbClr val="FFFFFF"/>
                </a:highlight>
                <a:latin typeface="Roboto"/>
                <a:ea typeface="Roboto"/>
                <a:cs typeface="Roboto"/>
                <a:sym typeface="Roboto"/>
              </a:rPr>
              <a:t>Gli strumenti usati sono stati un contatore digitale </a:t>
            </a:r>
            <a:r>
              <a:rPr lang="it-IT" i="1">
                <a:solidFill>
                  <a:srgbClr val="222222"/>
                </a:solidFill>
                <a:highlight>
                  <a:srgbClr val="FFFFFF"/>
                </a:highlight>
                <a:latin typeface="Roboto"/>
                <a:ea typeface="Roboto"/>
                <a:cs typeface="Roboto"/>
                <a:sym typeface="Roboto"/>
              </a:rPr>
              <a:t>plus and play</a:t>
            </a:r>
            <a:r>
              <a:rPr lang="it-IT">
                <a:solidFill>
                  <a:srgbClr val="222222"/>
                </a:solidFill>
                <a:highlight>
                  <a:srgbClr val="FFFFFF"/>
                </a:highlight>
                <a:latin typeface="Roboto"/>
                <a:ea typeface="Roboto"/>
                <a:cs typeface="Roboto"/>
                <a:sym typeface="Roboto"/>
              </a:rPr>
              <a:t>, una smart board, un PC da tavolo e un monitor.I dati venivano relativi ai consumi sono stati raccolti e organizzati direttamente in un file Excel condiviso in google drive, mediante la modalità di scrittura collaborativa.</a:t>
            </a:r>
            <a:endParaRPr>
              <a:solidFill>
                <a:srgbClr val="222222"/>
              </a:solidFill>
              <a:highlight>
                <a:srgbClr val="FFFFFF"/>
              </a:highlight>
              <a:latin typeface="Roboto"/>
              <a:ea typeface="Roboto"/>
              <a:cs typeface="Roboto"/>
              <a:sym typeface="Roboto"/>
            </a:endParaRPr>
          </a:p>
          <a:p>
            <a:pPr marL="0" lvl="0" indent="0" algn="l" rtl="0">
              <a:lnSpc>
                <a:spcPct val="133333"/>
              </a:lnSpc>
              <a:spcBef>
                <a:spcPts val="0"/>
              </a:spcBef>
              <a:spcAft>
                <a:spcPts val="0"/>
              </a:spcAft>
              <a:buClr>
                <a:schemeClr val="dk1"/>
              </a:buClr>
              <a:buSzPts val="1100"/>
              <a:buFont typeface="Arial"/>
              <a:buNone/>
            </a:pPr>
            <a:r>
              <a:rPr lang="it-IT">
                <a:solidFill>
                  <a:srgbClr val="222222"/>
                </a:solidFill>
                <a:highlight>
                  <a:srgbClr val="FFFFFF"/>
                </a:highlight>
                <a:latin typeface="Roboto"/>
                <a:ea typeface="Roboto"/>
                <a:cs typeface="Roboto"/>
                <a:sym typeface="Roboto"/>
              </a:rPr>
              <a:t>Quali sono i risultati ottenuti? Vedi grafici presentazione allegata.Cosa si può concludere? Vedi conclusioni presentazione allegata.</a:t>
            </a:r>
            <a:endParaRPr>
              <a:solidFill>
                <a:srgbClr val="222222"/>
              </a:solidFill>
              <a:highlight>
                <a:srgbClr val="FFFFFF"/>
              </a:highlight>
              <a:latin typeface="Roboto"/>
              <a:ea typeface="Roboto"/>
              <a:cs typeface="Roboto"/>
              <a:sym typeface="Roboto"/>
            </a:endParaRPr>
          </a:p>
          <a:p>
            <a:pPr marL="0" lvl="0" indent="0" algn="l" rtl="0">
              <a:lnSpc>
                <a:spcPct val="133333"/>
              </a:lnSpc>
              <a:spcBef>
                <a:spcPts val="0"/>
              </a:spcBef>
              <a:spcAft>
                <a:spcPts val="0"/>
              </a:spcAft>
              <a:buClr>
                <a:schemeClr val="dk1"/>
              </a:buClr>
              <a:buSzPts val="1100"/>
              <a:buFont typeface="Arial"/>
              <a:buNone/>
            </a:pPr>
            <a:r>
              <a:rPr lang="it-IT">
                <a:solidFill>
                  <a:schemeClr val="dk1"/>
                </a:solidFill>
                <a:latin typeface="Roboto"/>
                <a:ea typeface="Roboto"/>
                <a:cs typeface="Roboto"/>
                <a:sym typeface="Roboto"/>
              </a:rPr>
              <a:t>I dati ottenuti sono stati diffusi in occasioni di incontro con Custode Energetico.</a:t>
            </a:r>
            <a:endParaRPr>
              <a:solidFill>
                <a:schemeClr val="dk1"/>
              </a:solidFill>
              <a:latin typeface="Roboto"/>
              <a:ea typeface="Roboto"/>
              <a:cs typeface="Roboto"/>
              <a:sym typeface="Roboto"/>
            </a:endParaRPr>
          </a:p>
          <a:p>
            <a:pPr marL="0" lvl="0" indent="0" algn="l" rtl="0">
              <a:lnSpc>
                <a:spcPct val="133333"/>
              </a:lnSpc>
              <a:spcBef>
                <a:spcPts val="0"/>
              </a:spcBef>
              <a:spcAft>
                <a:spcPts val="0"/>
              </a:spcAft>
              <a:buClr>
                <a:schemeClr val="dk1"/>
              </a:buClr>
              <a:buSzPts val="1100"/>
              <a:buFont typeface="Arial"/>
              <a:buNone/>
            </a:pPr>
            <a:endParaRPr>
              <a:solidFill>
                <a:schemeClr val="dk1"/>
              </a:solidFill>
              <a:latin typeface="Roboto"/>
              <a:ea typeface="Roboto"/>
              <a:cs typeface="Roboto"/>
              <a:sym typeface="Roboto"/>
            </a:endParaRPr>
          </a:p>
          <a:p>
            <a:pPr marL="0" lvl="0" indent="0" algn="l" rtl="0">
              <a:lnSpc>
                <a:spcPct val="133333"/>
              </a:lnSpc>
              <a:spcBef>
                <a:spcPts val="0"/>
              </a:spcBef>
              <a:spcAft>
                <a:spcPts val="0"/>
              </a:spcAft>
              <a:buClr>
                <a:schemeClr val="dk1"/>
              </a:buClr>
              <a:buSzPts val="1100"/>
              <a:buFont typeface="Arial"/>
              <a:buNone/>
            </a:pPr>
            <a:r>
              <a:rPr lang="it-IT">
                <a:solidFill>
                  <a:schemeClr val="dk1"/>
                </a:solidFill>
                <a:latin typeface="Roboto"/>
                <a:ea typeface="Roboto"/>
                <a:cs typeface="Roboto"/>
                <a:sym typeface="Roboto"/>
              </a:rPr>
              <a:t>Link presentazione della 4ACE: </a:t>
            </a:r>
            <a:r>
              <a:rPr lang="it-IT" u="sng">
                <a:solidFill>
                  <a:schemeClr val="hlink"/>
                </a:solidFill>
                <a:latin typeface="Roboto"/>
                <a:ea typeface="Roboto"/>
                <a:cs typeface="Roboto"/>
                <a:sym typeface="Roboto"/>
                <a:hlinkClick r:id="rId3"/>
              </a:rPr>
              <a:t>https://drive.google.com/file/d/1OPU_BZfRd7irrJUuYXrOexwQabky6_LO/view?usp=sharing</a:t>
            </a:r>
            <a:endParaRPr>
              <a:solidFill>
                <a:schemeClr val="dk1"/>
              </a:solidFill>
              <a:latin typeface="Roboto"/>
              <a:ea typeface="Roboto"/>
              <a:cs typeface="Roboto"/>
              <a:sym typeface="Roboto"/>
            </a:endParaRPr>
          </a:p>
          <a:p>
            <a:pPr marL="0" marR="0" lvl="0" indent="0" algn="l" rtl="0">
              <a:lnSpc>
                <a:spcPct val="171428"/>
              </a:lnSpc>
              <a:spcBef>
                <a:spcPts val="1000"/>
              </a:spcBef>
              <a:spcAft>
                <a:spcPts val="0"/>
              </a:spcAft>
              <a:buClr>
                <a:schemeClr val="dk1"/>
              </a:buClr>
              <a:buSzPts val="1400"/>
              <a:buFont typeface="Arial"/>
              <a:buNone/>
            </a:pPr>
            <a:r>
              <a:rPr lang="it-IT">
                <a:solidFill>
                  <a:schemeClr val="dk1"/>
                </a:solidFill>
                <a:latin typeface="Roboto"/>
                <a:ea typeface="Roboto"/>
                <a:cs typeface="Roboto"/>
                <a:sym typeface="Roboto"/>
              </a:rPr>
              <a:t>La seguente presentazione è stata apprezzatissima da parte del Global Service Manutentivo e dall’ing. Carrara che ha espressamente chiesto che venisse condivisa con lui. </a:t>
            </a:r>
            <a:endParaRPr>
              <a:solidFill>
                <a:schemeClr val="dk1"/>
              </a:solidFill>
              <a:latin typeface="Roboto"/>
              <a:ea typeface="Roboto"/>
              <a:cs typeface="Roboto"/>
              <a:sym typeface="Roboto"/>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Google Shape;372;g2df92b1a459_0_0"/>
          <p:cNvSpPr txBox="1"/>
          <p:nvPr/>
        </p:nvSpPr>
        <p:spPr>
          <a:xfrm>
            <a:off x="55306" y="7418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AZIONI CONCRETE</a:t>
            </a:r>
            <a:endParaRPr/>
          </a:p>
        </p:txBody>
      </p:sp>
      <p:sp>
        <p:nvSpPr>
          <p:cNvPr id="373" name="Google Shape;373;g2df92b1a459_0_0"/>
          <p:cNvSpPr txBox="1"/>
          <p:nvPr/>
        </p:nvSpPr>
        <p:spPr>
          <a:xfrm>
            <a:off x="201300" y="1381725"/>
            <a:ext cx="103107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«3»: Attività di pulizia di cortile. Istituzione di lezioni NZEL (Nearly Zero Emission lesson) con relativo Logo. </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74" name="Google Shape;374;g2df92b1a459_0_0"/>
          <p:cNvSpPr txBox="1"/>
          <p:nvPr/>
        </p:nvSpPr>
        <p:spPr>
          <a:xfrm>
            <a:off x="284875" y="2494150"/>
            <a:ext cx="9969900" cy="39831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a:p>
          <a:p>
            <a:pPr marL="0" marR="0" lvl="0" indent="0" algn="l" rtl="0">
              <a:lnSpc>
                <a:spcPct val="171428"/>
              </a:lnSpc>
              <a:spcBef>
                <a:spcPts val="1000"/>
              </a:spcBef>
              <a:spcAft>
                <a:spcPts val="0"/>
              </a:spcAft>
              <a:buClr>
                <a:schemeClr val="dk1"/>
              </a:buClr>
              <a:buSzPts val="1400"/>
              <a:buFont typeface="Arial"/>
              <a:buNone/>
            </a:pPr>
            <a:r>
              <a:rPr lang="it-IT" sz="1900">
                <a:solidFill>
                  <a:schemeClr val="dk1"/>
                </a:solidFill>
                <a:latin typeface="Calibri"/>
                <a:ea typeface="Calibri"/>
                <a:cs typeface="Calibri"/>
                <a:sym typeface="Calibri"/>
              </a:rPr>
              <a:t>Tutte le classi prime dell’istituto (11 classi per un totale di circa 220 alunni) sono stati coinvolte, con una guida da parte di un docente Energy Team, nell’attività di pulizia dei cortili dell’istituto (</a:t>
            </a:r>
            <a:r>
              <a:rPr lang="it-IT" sz="1900" u="sng">
                <a:solidFill>
                  <a:schemeClr val="hlink"/>
                </a:solidFill>
                <a:latin typeface="Calibri"/>
                <a:ea typeface="Calibri"/>
                <a:cs typeface="Calibri"/>
                <a:sym typeface="Calibri"/>
                <a:hlinkClick r:id="rId3"/>
              </a:rPr>
              <a:t>CIRC 229</a:t>
            </a:r>
            <a:r>
              <a:rPr lang="it-IT" sz="1900">
                <a:solidFill>
                  <a:schemeClr val="dk1"/>
                </a:solidFill>
                <a:latin typeface="Calibri"/>
                <a:ea typeface="Calibri"/>
                <a:cs typeface="Calibri"/>
                <a:sym typeface="Calibri"/>
              </a:rPr>
              <a:t> - </a:t>
            </a:r>
            <a:r>
              <a:rPr lang="it-IT" sz="1900" u="sng">
                <a:solidFill>
                  <a:schemeClr val="hlink"/>
                </a:solidFill>
                <a:latin typeface="Calibri"/>
                <a:ea typeface="Calibri"/>
                <a:cs typeface="Calibri"/>
                <a:sym typeface="Calibri"/>
                <a:hlinkClick r:id="rId4"/>
              </a:rPr>
              <a:t>243</a:t>
            </a:r>
            <a:r>
              <a:rPr lang="it-IT" sz="1900">
                <a:solidFill>
                  <a:schemeClr val="dk1"/>
                </a:solidFill>
                <a:latin typeface="Calibri"/>
                <a:ea typeface="Calibri"/>
                <a:cs typeface="Calibri"/>
                <a:sym typeface="Calibri"/>
              </a:rPr>
              <a:t>). Come emerso dall’attività numero 3, ogni ora di lezione, contando solo l’accensione dei PC e delle Digital Board, provoca un consumo di 0,166 kWh.</a:t>
            </a:r>
            <a:endParaRPr sz="1900">
              <a:solidFill>
                <a:schemeClr val="dk1"/>
              </a:solidFill>
              <a:latin typeface="Calibri"/>
              <a:ea typeface="Calibri"/>
              <a:cs typeface="Calibri"/>
              <a:sym typeface="Calibri"/>
            </a:endParaRPr>
          </a:p>
          <a:p>
            <a:pPr marL="0" marR="0" lvl="0" indent="0" algn="l" rtl="0">
              <a:lnSpc>
                <a:spcPct val="171428"/>
              </a:lnSpc>
              <a:spcBef>
                <a:spcPts val="1000"/>
              </a:spcBef>
              <a:spcAft>
                <a:spcPts val="0"/>
              </a:spcAft>
              <a:buClr>
                <a:schemeClr val="dk1"/>
              </a:buClr>
              <a:buSzPts val="1400"/>
              <a:buFont typeface="Arial"/>
              <a:buNone/>
            </a:pPr>
            <a:r>
              <a:rPr lang="it-IT" sz="1900">
                <a:solidFill>
                  <a:schemeClr val="dk1"/>
                </a:solidFill>
                <a:latin typeface="Calibri"/>
                <a:ea typeface="Calibri"/>
                <a:cs typeface="Calibri"/>
                <a:sym typeface="Calibri"/>
              </a:rPr>
              <a:t>L’attività all’aperto, utilizzando il cortile come laboratorio, è stata definita lezione NZEL (Nearly Zero Emission Lesson) con sviluppo in bozza di un logo che verrà perfezionato il prossimo anno. </a:t>
            </a:r>
            <a:endParaRPr sz="19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pic>
        <p:nvPicPr>
          <p:cNvPr id="182" name="Google Shape;182;p3"/>
          <p:cNvPicPr preferRelativeResize="0"/>
          <p:nvPr/>
        </p:nvPicPr>
        <p:blipFill rotWithShape="1">
          <a:blip r:embed="rId3">
            <a:alphaModFix/>
          </a:blip>
          <a:srcRect/>
          <a:stretch/>
        </p:blipFill>
        <p:spPr>
          <a:xfrm>
            <a:off x="2185560" y="902520"/>
            <a:ext cx="6281280" cy="2164680"/>
          </a:xfrm>
          <a:prstGeom prst="rect">
            <a:avLst/>
          </a:prstGeom>
          <a:noFill/>
          <a:ln>
            <a:noFill/>
          </a:ln>
        </p:spPr>
      </p:pic>
      <p:sp>
        <p:nvSpPr>
          <p:cNvPr id="183" name="Google Shape;183;p3"/>
          <p:cNvSpPr txBox="1"/>
          <p:nvPr/>
        </p:nvSpPr>
        <p:spPr>
          <a:xfrm>
            <a:off x="700640" y="2988000"/>
            <a:ext cx="8734626" cy="606649"/>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i="0" u="none" strike="noStrike" cap="none">
                <a:solidFill>
                  <a:srgbClr val="3465A8"/>
                </a:solidFill>
                <a:latin typeface="Arial"/>
                <a:ea typeface="Arial"/>
                <a:cs typeface="Arial"/>
                <a:sym typeface="Arial"/>
              </a:rPr>
              <a:t>Scelta Ambiti e </a:t>
            </a:r>
            <a:r>
              <a:rPr lang="it-IT" sz="2400" b="1" i="0" u="none" strike="noStrike" cap="none">
                <a:solidFill>
                  <a:srgbClr val="3465A8"/>
                </a:solidFill>
                <a:latin typeface="Calibri"/>
                <a:ea typeface="Calibri"/>
                <a:cs typeface="Calibri"/>
                <a:sym typeface="Calibri"/>
              </a:rPr>
              <a:t>Tematiche</a:t>
            </a:r>
            <a:endParaRPr sz="2400" b="1" i="0" u="none" strike="noStrike" cap="none">
              <a:solidFill>
                <a:srgbClr val="3465A8"/>
              </a:solidFill>
              <a:latin typeface="Calibri"/>
              <a:ea typeface="Calibri"/>
              <a:cs typeface="Calibri"/>
              <a:sym typeface="Calibri"/>
            </a:endParaRPr>
          </a:p>
        </p:txBody>
      </p:sp>
      <p:graphicFrame>
        <p:nvGraphicFramePr>
          <p:cNvPr id="184" name="Google Shape;184;p3"/>
          <p:cNvGraphicFramePr/>
          <p:nvPr/>
        </p:nvGraphicFramePr>
        <p:xfrm>
          <a:off x="700640" y="3779837"/>
          <a:ext cx="4186400" cy="2239450"/>
        </p:xfrm>
        <a:graphic>
          <a:graphicData uri="http://schemas.openxmlformats.org/drawingml/2006/table">
            <a:tbl>
              <a:tblPr firstRow="1" firstCol="1" bandRow="1">
                <a:noFill/>
                <a:tableStyleId>{BE4828D0-DB75-48FC-8CAC-799362510BD1}</a:tableStyleId>
              </a:tblPr>
              <a:tblGrid>
                <a:gridCol w="2925425">
                  <a:extLst>
                    <a:ext uri="{9D8B030D-6E8A-4147-A177-3AD203B41FA5}">
                      <a16:colId xmlns:a16="http://schemas.microsoft.com/office/drawing/2014/main" val="20000"/>
                    </a:ext>
                  </a:extLst>
                </a:gridCol>
                <a:gridCol w="1260975">
                  <a:extLst>
                    <a:ext uri="{9D8B030D-6E8A-4147-A177-3AD203B41FA5}">
                      <a16:colId xmlns:a16="http://schemas.microsoft.com/office/drawing/2014/main" val="20001"/>
                    </a:ext>
                  </a:extLst>
                </a:gridCol>
              </a:tblGrid>
              <a:tr h="504400">
                <a:tc gridSpan="2">
                  <a:txBody>
                    <a:bodyPr/>
                    <a:lstStyle/>
                    <a:p>
                      <a:pPr marL="0" marR="0" lvl="0" indent="0" algn="ctr" rtl="0">
                        <a:lnSpc>
                          <a:spcPct val="107000"/>
                        </a:lnSpc>
                        <a:spcBef>
                          <a:spcPts val="0"/>
                        </a:spcBef>
                        <a:spcAft>
                          <a:spcPts val="0"/>
                        </a:spcAft>
                        <a:buNone/>
                      </a:pPr>
                      <a:r>
                        <a:rPr lang="it-IT" sz="1200" b="1" u="none" strike="noStrike" cap="none">
                          <a:solidFill>
                            <a:srgbClr val="000000"/>
                          </a:solidFill>
                          <a:latin typeface="Calibri"/>
                          <a:ea typeface="Calibri"/>
                          <a:cs typeface="Calibri"/>
                          <a:sym typeface="Calibri"/>
                        </a:rPr>
                        <a:t>AMBITI DI CONCORSO PER LE QUALI SI PARTECIPA*</a:t>
                      </a:r>
                      <a:endParaRPr/>
                    </a:p>
                  </a:txBody>
                  <a:tcPr marL="7150" marR="7150" marT="7150" marB="7150" anchor="ctr">
                    <a:solidFill>
                      <a:srgbClr val="EF8903"/>
                    </a:solidFill>
                  </a:tcPr>
                </a:tc>
                <a:tc hMerge="1">
                  <a:txBody>
                    <a:bodyPr/>
                    <a:lstStyle/>
                    <a:p>
                      <a:endParaRPr lang="it-IT"/>
                    </a:p>
                  </a:txBody>
                  <a:tcPr/>
                </a:tc>
                <a:extLst>
                  <a:ext uri="{0D108BD9-81ED-4DB2-BD59-A6C34878D82A}">
                    <a16:rowId xmlns:a16="http://schemas.microsoft.com/office/drawing/2014/main" val="10000"/>
                  </a:ext>
                </a:extLst>
              </a:tr>
              <a:tr h="578350">
                <a:tc>
                  <a:txBody>
                    <a:bodyPr/>
                    <a:lstStyle/>
                    <a:p>
                      <a:pPr marL="176214" marR="0" lvl="0" indent="0" algn="l" rtl="0">
                        <a:lnSpc>
                          <a:spcPct val="107000"/>
                        </a:lnSpc>
                        <a:spcBef>
                          <a:spcPts val="0"/>
                        </a:spcBef>
                        <a:spcAft>
                          <a:spcPts val="0"/>
                        </a:spcAft>
                        <a:buNone/>
                      </a:pPr>
                      <a:r>
                        <a:rPr lang="it-IT" sz="1200" u="none" strike="noStrike" cap="none">
                          <a:solidFill>
                            <a:srgbClr val="000000"/>
                          </a:solidFill>
                          <a:latin typeface="Calibri"/>
                          <a:ea typeface="Calibri"/>
                          <a:cs typeface="Calibri"/>
                          <a:sym typeface="Calibri"/>
                        </a:rPr>
                        <a:t>1- CONCORSO FORMAZIONE</a:t>
                      </a:r>
                      <a:endParaRPr sz="1200" u="none" strike="noStrike" cap="none">
                        <a:solidFill>
                          <a:srgbClr val="000000"/>
                        </a:solidFill>
                        <a:latin typeface="Calibri"/>
                        <a:ea typeface="Calibri"/>
                        <a:cs typeface="Calibri"/>
                        <a:sym typeface="Calibri"/>
                      </a:endParaRPr>
                    </a:p>
                  </a:txBody>
                  <a:tcPr marL="7150" marR="7150" marT="7150" marB="7150" anchor="ctr"/>
                </a:tc>
                <a:tc>
                  <a:txBody>
                    <a:bodyPr/>
                    <a:lstStyle/>
                    <a:p>
                      <a:pPr marL="0" marR="0" lvl="0" indent="0" algn="ctr" rtl="0">
                        <a:lnSpc>
                          <a:spcPct val="107000"/>
                        </a:lnSpc>
                        <a:spcBef>
                          <a:spcPts val="0"/>
                        </a:spcBef>
                        <a:spcAft>
                          <a:spcPts val="0"/>
                        </a:spcAft>
                        <a:buNone/>
                      </a:pPr>
                      <a:endParaRPr sz="1100" u="none" strike="noStrike" cap="none">
                        <a:latin typeface="Arial"/>
                        <a:ea typeface="Arial"/>
                        <a:cs typeface="Arial"/>
                        <a:sym typeface="Arial"/>
                      </a:endParaRPr>
                    </a:p>
                  </a:txBody>
                  <a:tcPr marL="7150" marR="7150" marT="7150" marB="7150" anchor="ctr"/>
                </a:tc>
                <a:extLst>
                  <a:ext uri="{0D108BD9-81ED-4DB2-BD59-A6C34878D82A}">
                    <a16:rowId xmlns:a16="http://schemas.microsoft.com/office/drawing/2014/main" val="10001"/>
                  </a:ext>
                </a:extLst>
              </a:tr>
              <a:tr h="578350">
                <a:tc>
                  <a:txBody>
                    <a:bodyPr/>
                    <a:lstStyle/>
                    <a:p>
                      <a:pPr marL="176214" marR="0" lvl="0" indent="0" algn="l" rtl="0">
                        <a:lnSpc>
                          <a:spcPct val="107000"/>
                        </a:lnSpc>
                        <a:spcBef>
                          <a:spcPts val="0"/>
                        </a:spcBef>
                        <a:spcAft>
                          <a:spcPts val="0"/>
                        </a:spcAft>
                        <a:buNone/>
                      </a:pPr>
                      <a:r>
                        <a:rPr lang="it-IT" sz="1200" u="none" strike="noStrike" cap="none">
                          <a:solidFill>
                            <a:srgbClr val="000000"/>
                          </a:solidFill>
                          <a:latin typeface="Calibri"/>
                          <a:ea typeface="Calibri"/>
                          <a:cs typeface="Calibri"/>
                          <a:sym typeface="Calibri"/>
                        </a:rPr>
                        <a:t>2 - CONCORSO COMUNICAZIONE</a:t>
                      </a:r>
                      <a:endParaRPr sz="1200" u="none" strike="noStrike" cap="none">
                        <a:solidFill>
                          <a:srgbClr val="000000"/>
                        </a:solidFill>
                        <a:latin typeface="Calibri"/>
                        <a:ea typeface="Calibri"/>
                        <a:cs typeface="Calibri"/>
                        <a:sym typeface="Calibri"/>
                      </a:endParaRPr>
                    </a:p>
                  </a:txBody>
                  <a:tcPr marL="7150" marR="7150" marT="7150" marB="7150" anchor="ctr"/>
                </a:tc>
                <a:tc>
                  <a:txBody>
                    <a:bodyPr/>
                    <a:lstStyle/>
                    <a:p>
                      <a:pPr marL="0" marR="0" lvl="0" indent="0" algn="ctr" rtl="0">
                        <a:lnSpc>
                          <a:spcPct val="107000"/>
                        </a:lnSpc>
                        <a:spcBef>
                          <a:spcPts val="0"/>
                        </a:spcBef>
                        <a:spcAft>
                          <a:spcPts val="0"/>
                        </a:spcAft>
                        <a:buNone/>
                      </a:pPr>
                      <a:endParaRPr sz="1100" u="none" strike="noStrike" cap="none">
                        <a:latin typeface="Arial"/>
                        <a:ea typeface="Arial"/>
                        <a:cs typeface="Arial"/>
                        <a:sym typeface="Arial"/>
                      </a:endParaRPr>
                    </a:p>
                  </a:txBody>
                  <a:tcPr marL="7150" marR="7150" marT="7150" marB="7150" anchor="ctr"/>
                </a:tc>
                <a:extLst>
                  <a:ext uri="{0D108BD9-81ED-4DB2-BD59-A6C34878D82A}">
                    <a16:rowId xmlns:a16="http://schemas.microsoft.com/office/drawing/2014/main" val="10002"/>
                  </a:ext>
                </a:extLst>
              </a:tr>
              <a:tr h="578350">
                <a:tc>
                  <a:txBody>
                    <a:bodyPr/>
                    <a:lstStyle/>
                    <a:p>
                      <a:pPr marL="176214" marR="0" lvl="0" indent="0" algn="l" rtl="0">
                        <a:lnSpc>
                          <a:spcPct val="107000"/>
                        </a:lnSpc>
                        <a:spcBef>
                          <a:spcPts val="0"/>
                        </a:spcBef>
                        <a:spcAft>
                          <a:spcPts val="0"/>
                        </a:spcAft>
                        <a:buNone/>
                      </a:pPr>
                      <a:r>
                        <a:rPr lang="it-IT" sz="1200" u="none" strike="noStrike" cap="none">
                          <a:solidFill>
                            <a:srgbClr val="000000"/>
                          </a:solidFill>
                          <a:latin typeface="Calibri"/>
                          <a:ea typeface="Calibri"/>
                          <a:cs typeface="Calibri"/>
                          <a:sym typeface="Calibri"/>
                        </a:rPr>
                        <a:t>3 - CONCORSO AZIONI CONCRETE </a:t>
                      </a:r>
                      <a:endParaRPr sz="1200" u="none" strike="noStrike" cap="none">
                        <a:solidFill>
                          <a:srgbClr val="000000"/>
                        </a:solidFill>
                        <a:latin typeface="Calibri"/>
                        <a:ea typeface="Calibri"/>
                        <a:cs typeface="Calibri"/>
                        <a:sym typeface="Calibri"/>
                      </a:endParaRPr>
                    </a:p>
                  </a:txBody>
                  <a:tcPr marL="7150" marR="7150" marT="7150" marB="7150" anchor="ctr"/>
                </a:tc>
                <a:tc>
                  <a:txBody>
                    <a:bodyPr/>
                    <a:lstStyle/>
                    <a:p>
                      <a:pPr marL="0" marR="0" lvl="0" indent="0" algn="ctr" rtl="0">
                        <a:lnSpc>
                          <a:spcPct val="107000"/>
                        </a:lnSpc>
                        <a:spcBef>
                          <a:spcPts val="0"/>
                        </a:spcBef>
                        <a:spcAft>
                          <a:spcPts val="0"/>
                        </a:spcAft>
                        <a:buNone/>
                      </a:pPr>
                      <a:endParaRPr sz="1100" u="none" strike="noStrike" cap="none">
                        <a:latin typeface="Arial"/>
                        <a:ea typeface="Arial"/>
                        <a:cs typeface="Arial"/>
                        <a:sym typeface="Arial"/>
                      </a:endParaRPr>
                    </a:p>
                  </a:txBody>
                  <a:tcPr marL="7150" marR="7150" marT="7150" marB="7150" anchor="ctr"/>
                </a:tc>
                <a:extLst>
                  <a:ext uri="{0D108BD9-81ED-4DB2-BD59-A6C34878D82A}">
                    <a16:rowId xmlns:a16="http://schemas.microsoft.com/office/drawing/2014/main" val="10003"/>
                  </a:ext>
                </a:extLst>
              </a:tr>
            </a:tbl>
          </a:graphicData>
        </a:graphic>
      </p:graphicFrame>
      <p:graphicFrame>
        <p:nvGraphicFramePr>
          <p:cNvPr id="185" name="Google Shape;185;p3"/>
          <p:cNvGraphicFramePr/>
          <p:nvPr/>
        </p:nvGraphicFramePr>
        <p:xfrm>
          <a:off x="5804783" y="3779839"/>
          <a:ext cx="4186400" cy="2239375"/>
        </p:xfrm>
        <a:graphic>
          <a:graphicData uri="http://schemas.openxmlformats.org/drawingml/2006/table">
            <a:tbl>
              <a:tblPr firstRow="1" firstCol="1" bandRow="1">
                <a:noFill/>
                <a:tableStyleId>{BE4828D0-DB75-48FC-8CAC-799362510BD1}</a:tableStyleId>
              </a:tblPr>
              <a:tblGrid>
                <a:gridCol w="3848425">
                  <a:extLst>
                    <a:ext uri="{9D8B030D-6E8A-4147-A177-3AD203B41FA5}">
                      <a16:colId xmlns:a16="http://schemas.microsoft.com/office/drawing/2014/main" val="20000"/>
                    </a:ext>
                  </a:extLst>
                </a:gridCol>
                <a:gridCol w="337975">
                  <a:extLst>
                    <a:ext uri="{9D8B030D-6E8A-4147-A177-3AD203B41FA5}">
                      <a16:colId xmlns:a16="http://schemas.microsoft.com/office/drawing/2014/main" val="20001"/>
                    </a:ext>
                  </a:extLst>
                </a:gridCol>
              </a:tblGrid>
              <a:tr h="488875">
                <a:tc gridSpan="2">
                  <a:txBody>
                    <a:bodyPr/>
                    <a:lstStyle/>
                    <a:p>
                      <a:pPr marL="0" marR="0" lvl="0" indent="0" algn="ctr" rtl="0">
                        <a:lnSpc>
                          <a:spcPct val="107000"/>
                        </a:lnSpc>
                        <a:spcBef>
                          <a:spcPts val="0"/>
                        </a:spcBef>
                        <a:spcAft>
                          <a:spcPts val="0"/>
                        </a:spcAft>
                        <a:buNone/>
                      </a:pPr>
                      <a:r>
                        <a:rPr lang="it-IT" sz="1200" b="1" u="none" strike="noStrike" cap="none">
                          <a:solidFill>
                            <a:schemeClr val="lt1"/>
                          </a:solidFill>
                          <a:latin typeface="Calibri"/>
                          <a:ea typeface="Calibri"/>
                          <a:cs typeface="Calibri"/>
                          <a:sym typeface="Calibri"/>
                        </a:rPr>
                        <a:t>TEMATICHE AFFRONTATE*</a:t>
                      </a:r>
                      <a:endParaRPr/>
                    </a:p>
                  </a:txBody>
                  <a:tcPr marL="7150" marR="7150" marT="7150" marB="7150" anchor="ctr">
                    <a:solidFill>
                      <a:srgbClr val="3465A8"/>
                    </a:solidFill>
                  </a:tcPr>
                </a:tc>
                <a:tc hMerge="1">
                  <a:txBody>
                    <a:bodyPr/>
                    <a:lstStyle/>
                    <a:p>
                      <a:endParaRPr lang="it-IT"/>
                    </a:p>
                  </a:txBody>
                  <a:tcPr/>
                </a:tc>
                <a:extLst>
                  <a:ext uri="{0D108BD9-81ED-4DB2-BD59-A6C34878D82A}">
                    <a16:rowId xmlns:a16="http://schemas.microsoft.com/office/drawing/2014/main" val="10000"/>
                  </a:ext>
                </a:extLst>
              </a:tr>
              <a:tr h="462325">
                <a:tc>
                  <a:txBody>
                    <a:bodyPr/>
                    <a:lstStyle/>
                    <a:p>
                      <a:pPr marL="177795" marR="0" lvl="0" indent="-1591" algn="l" rtl="0">
                        <a:lnSpc>
                          <a:spcPct val="107000"/>
                        </a:lnSpc>
                        <a:spcBef>
                          <a:spcPts val="0"/>
                        </a:spcBef>
                        <a:spcAft>
                          <a:spcPts val="0"/>
                        </a:spcAft>
                        <a:buClr>
                          <a:srgbClr val="000000"/>
                        </a:buClr>
                        <a:buSzPts val="1200"/>
                        <a:buFont typeface="Calibri"/>
                        <a:buNone/>
                      </a:pPr>
                      <a:r>
                        <a:rPr lang="it-IT" sz="1200" b="1" u="none" strike="noStrike" cap="none">
                          <a:solidFill>
                            <a:srgbClr val="000000"/>
                          </a:solidFill>
                          <a:latin typeface="Calibri"/>
                          <a:ea typeface="Calibri"/>
                          <a:cs typeface="Calibri"/>
                          <a:sym typeface="Calibri"/>
                        </a:rPr>
                        <a:t>ENERGIA ELETTRICA E TERMICA E RISPARMIO ENERGETICO</a:t>
                      </a:r>
                      <a:endParaRPr sz="1200" u="none" strike="noStrike" cap="none">
                        <a:latin typeface="Calibri"/>
                        <a:ea typeface="Calibri"/>
                        <a:cs typeface="Calibri"/>
                        <a:sym typeface="Calibri"/>
                      </a:endParaRPr>
                    </a:p>
                  </a:txBody>
                  <a:tcPr marL="7150" marR="7150" marT="7150" marB="7150" anchor="ctr"/>
                </a:tc>
                <a:tc>
                  <a:txBody>
                    <a:bodyPr/>
                    <a:lstStyle/>
                    <a:p>
                      <a:pPr marL="0" marR="0" lvl="0" indent="0" algn="ctr" rtl="0">
                        <a:lnSpc>
                          <a:spcPct val="107000"/>
                        </a:lnSpc>
                        <a:spcBef>
                          <a:spcPts val="0"/>
                        </a:spcBef>
                        <a:spcAft>
                          <a:spcPts val="0"/>
                        </a:spcAft>
                        <a:buNone/>
                      </a:pPr>
                      <a:endParaRPr sz="1100" u="none" strike="noStrike" cap="none">
                        <a:highlight>
                          <a:srgbClr val="00FFFF"/>
                        </a:highlight>
                        <a:latin typeface="Arial"/>
                        <a:ea typeface="Arial"/>
                        <a:cs typeface="Arial"/>
                        <a:sym typeface="Arial"/>
                      </a:endParaRPr>
                    </a:p>
                  </a:txBody>
                  <a:tcPr marL="7150" marR="7150" marT="7150" marB="7150" anchor="ctr"/>
                </a:tc>
                <a:extLst>
                  <a:ext uri="{0D108BD9-81ED-4DB2-BD59-A6C34878D82A}">
                    <a16:rowId xmlns:a16="http://schemas.microsoft.com/office/drawing/2014/main" val="10001"/>
                  </a:ext>
                </a:extLst>
              </a:tr>
              <a:tr h="412925">
                <a:tc>
                  <a:txBody>
                    <a:bodyPr/>
                    <a:lstStyle/>
                    <a:p>
                      <a:pPr marL="176214" marR="0" lvl="0" indent="0" algn="just" rtl="0">
                        <a:lnSpc>
                          <a:spcPct val="107000"/>
                        </a:lnSpc>
                        <a:spcBef>
                          <a:spcPts val="0"/>
                        </a:spcBef>
                        <a:spcAft>
                          <a:spcPts val="0"/>
                        </a:spcAft>
                        <a:buClr>
                          <a:srgbClr val="000000"/>
                        </a:buClr>
                        <a:buSzPts val="1200"/>
                        <a:buFont typeface="Calibri"/>
                        <a:buNone/>
                      </a:pPr>
                      <a:r>
                        <a:rPr lang="it-IT" sz="1200" b="1" u="none" strike="noStrike" cap="none">
                          <a:solidFill>
                            <a:srgbClr val="000000"/>
                          </a:solidFill>
                          <a:latin typeface="Calibri"/>
                          <a:ea typeface="Calibri"/>
                          <a:cs typeface="Calibri"/>
                          <a:sym typeface="Calibri"/>
                        </a:rPr>
                        <a:t>MOBILITÀ SOSTENIBILE</a:t>
                      </a:r>
                      <a:endParaRPr/>
                    </a:p>
                  </a:txBody>
                  <a:tcPr marL="7150" marR="7150" marT="7150" marB="7150" anchor="ctr"/>
                </a:tc>
                <a:tc>
                  <a:txBody>
                    <a:bodyPr/>
                    <a:lstStyle/>
                    <a:p>
                      <a:pPr marL="0" marR="0" lvl="0" indent="0" algn="ctr" rtl="0">
                        <a:lnSpc>
                          <a:spcPct val="107000"/>
                        </a:lnSpc>
                        <a:spcBef>
                          <a:spcPts val="0"/>
                        </a:spcBef>
                        <a:spcAft>
                          <a:spcPts val="0"/>
                        </a:spcAft>
                        <a:buNone/>
                      </a:pPr>
                      <a:endParaRPr sz="1100" b="1" u="none" strike="noStrike" cap="none">
                        <a:solidFill>
                          <a:srgbClr val="000000"/>
                        </a:solidFill>
                        <a:highlight>
                          <a:srgbClr val="00FFFF"/>
                        </a:highlight>
                        <a:latin typeface="Arial"/>
                        <a:ea typeface="Arial"/>
                        <a:cs typeface="Arial"/>
                        <a:sym typeface="Arial"/>
                      </a:endParaRPr>
                    </a:p>
                  </a:txBody>
                  <a:tcPr marL="7150" marR="7150" marT="7150" marB="7150" anchor="ctr"/>
                </a:tc>
                <a:extLst>
                  <a:ext uri="{0D108BD9-81ED-4DB2-BD59-A6C34878D82A}">
                    <a16:rowId xmlns:a16="http://schemas.microsoft.com/office/drawing/2014/main" val="10002"/>
                  </a:ext>
                </a:extLst>
              </a:tr>
              <a:tr h="412925">
                <a:tc>
                  <a:txBody>
                    <a:bodyPr/>
                    <a:lstStyle/>
                    <a:p>
                      <a:pPr marL="176214" marR="0" lvl="0" indent="0" algn="just" rtl="0">
                        <a:lnSpc>
                          <a:spcPct val="107000"/>
                        </a:lnSpc>
                        <a:spcBef>
                          <a:spcPts val="0"/>
                        </a:spcBef>
                        <a:spcAft>
                          <a:spcPts val="0"/>
                        </a:spcAft>
                        <a:buNone/>
                      </a:pPr>
                      <a:r>
                        <a:rPr lang="it-IT" sz="1200" b="1" u="none" strike="noStrike" cap="none">
                          <a:solidFill>
                            <a:srgbClr val="000000"/>
                          </a:solidFill>
                          <a:latin typeface="Calibri"/>
                          <a:ea typeface="Calibri"/>
                          <a:cs typeface="Calibri"/>
                          <a:sym typeface="Calibri"/>
                        </a:rPr>
                        <a:t>RIDUZIONE DEI RIFIUTI</a:t>
                      </a:r>
                      <a:endParaRPr sz="1200" b="1" u="none" strike="noStrike" cap="none">
                        <a:solidFill>
                          <a:srgbClr val="000000"/>
                        </a:solidFill>
                        <a:latin typeface="Calibri"/>
                        <a:ea typeface="Calibri"/>
                        <a:cs typeface="Calibri"/>
                        <a:sym typeface="Calibri"/>
                      </a:endParaRPr>
                    </a:p>
                  </a:txBody>
                  <a:tcPr marL="7150" marR="7150" marT="7150" marB="7150" anchor="ctr"/>
                </a:tc>
                <a:tc>
                  <a:txBody>
                    <a:bodyPr/>
                    <a:lstStyle/>
                    <a:p>
                      <a:pPr marL="0" marR="0" lvl="0" indent="0" algn="ctr" rtl="0">
                        <a:lnSpc>
                          <a:spcPct val="107000"/>
                        </a:lnSpc>
                        <a:spcBef>
                          <a:spcPts val="0"/>
                        </a:spcBef>
                        <a:spcAft>
                          <a:spcPts val="0"/>
                        </a:spcAft>
                        <a:buNone/>
                      </a:pPr>
                      <a:endParaRPr sz="1100" u="none" strike="noStrike" cap="none">
                        <a:highlight>
                          <a:srgbClr val="00FFFF"/>
                        </a:highlight>
                        <a:latin typeface="Arial"/>
                        <a:ea typeface="Arial"/>
                        <a:cs typeface="Arial"/>
                        <a:sym typeface="Arial"/>
                      </a:endParaRPr>
                    </a:p>
                  </a:txBody>
                  <a:tcPr marL="7150" marR="7150" marT="7150" marB="7150" anchor="ctr"/>
                </a:tc>
                <a:extLst>
                  <a:ext uri="{0D108BD9-81ED-4DB2-BD59-A6C34878D82A}">
                    <a16:rowId xmlns:a16="http://schemas.microsoft.com/office/drawing/2014/main" val="10003"/>
                  </a:ext>
                </a:extLst>
              </a:tr>
              <a:tr h="462325">
                <a:tc>
                  <a:txBody>
                    <a:bodyPr/>
                    <a:lstStyle/>
                    <a:p>
                      <a:pPr marL="176214" marR="0" lvl="0" indent="0" algn="l" rtl="0">
                        <a:lnSpc>
                          <a:spcPct val="107000"/>
                        </a:lnSpc>
                        <a:spcBef>
                          <a:spcPts val="0"/>
                        </a:spcBef>
                        <a:spcAft>
                          <a:spcPts val="0"/>
                        </a:spcAft>
                        <a:buClr>
                          <a:srgbClr val="000000"/>
                        </a:buClr>
                        <a:buSzPts val="1200"/>
                        <a:buFont typeface="Calibri"/>
                        <a:buNone/>
                      </a:pPr>
                      <a:r>
                        <a:rPr lang="it-IT" sz="1200" b="1" u="none" strike="noStrike" cap="none">
                          <a:solidFill>
                            <a:srgbClr val="000000"/>
                          </a:solidFill>
                          <a:latin typeface="Calibri"/>
                          <a:ea typeface="Calibri"/>
                          <a:cs typeface="Calibri"/>
                          <a:sym typeface="Calibri"/>
                        </a:rPr>
                        <a:t>ACQUA E RISPARMIO IDRICO </a:t>
                      </a:r>
                      <a:endParaRPr sz="1200" b="1" u="none" strike="noStrike" cap="none">
                        <a:solidFill>
                          <a:srgbClr val="000000"/>
                        </a:solidFill>
                        <a:latin typeface="Calibri"/>
                        <a:ea typeface="Calibri"/>
                        <a:cs typeface="Calibri"/>
                        <a:sym typeface="Calibri"/>
                      </a:endParaRPr>
                    </a:p>
                  </a:txBody>
                  <a:tcPr marL="7150" marR="7150" marT="7150" marB="7150" anchor="ctr"/>
                </a:tc>
                <a:tc>
                  <a:txBody>
                    <a:bodyPr/>
                    <a:lstStyle/>
                    <a:p>
                      <a:pPr marL="0" marR="0" lvl="0" indent="0" algn="ctr" rtl="0">
                        <a:lnSpc>
                          <a:spcPct val="107000"/>
                        </a:lnSpc>
                        <a:spcBef>
                          <a:spcPts val="0"/>
                        </a:spcBef>
                        <a:spcAft>
                          <a:spcPts val="0"/>
                        </a:spcAft>
                        <a:buClr>
                          <a:schemeClr val="dk1"/>
                        </a:buClr>
                        <a:buSzPts val="1100"/>
                        <a:buFont typeface="Arial"/>
                        <a:buNone/>
                      </a:pPr>
                      <a:endParaRPr sz="1100" b="1" u="none" strike="noStrike" cap="none">
                        <a:solidFill>
                          <a:srgbClr val="000000"/>
                        </a:solidFill>
                        <a:highlight>
                          <a:srgbClr val="00FFFF"/>
                        </a:highlight>
                        <a:latin typeface="Arial"/>
                        <a:ea typeface="Arial"/>
                        <a:cs typeface="Arial"/>
                        <a:sym typeface="Arial"/>
                      </a:endParaRPr>
                    </a:p>
                  </a:txBody>
                  <a:tcPr marL="7150" marR="7150" marT="7150" marB="7150" anchor="ctr"/>
                </a:tc>
                <a:extLst>
                  <a:ext uri="{0D108BD9-81ED-4DB2-BD59-A6C34878D82A}">
                    <a16:rowId xmlns:a16="http://schemas.microsoft.com/office/drawing/2014/main" val="10004"/>
                  </a:ext>
                </a:extLst>
              </a:tr>
            </a:tbl>
          </a:graphicData>
        </a:graphic>
      </p:graphicFrame>
      <p:sp>
        <p:nvSpPr>
          <p:cNvPr id="186" name="Google Shape;186;p3"/>
          <p:cNvSpPr/>
          <p:nvPr/>
        </p:nvSpPr>
        <p:spPr>
          <a:xfrm rot="10800000" flipH="1">
            <a:off x="4383996" y="4457578"/>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rPr>
              <a:t>x</a:t>
            </a:r>
            <a:endParaRPr sz="1800" b="0" i="0" u="none" strike="noStrike" cap="none">
              <a:solidFill>
                <a:schemeClr val="dk1"/>
              </a:solidFill>
              <a:latin typeface="Arial"/>
              <a:ea typeface="Arial"/>
              <a:cs typeface="Arial"/>
              <a:sym typeface="Arial"/>
            </a:endParaRPr>
          </a:p>
        </p:txBody>
      </p:sp>
      <p:sp>
        <p:nvSpPr>
          <p:cNvPr id="187" name="Google Shape;187;p3"/>
          <p:cNvSpPr/>
          <p:nvPr/>
        </p:nvSpPr>
        <p:spPr>
          <a:xfrm rot="10800000" flipH="1">
            <a:off x="9591616" y="4351241"/>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rPr>
              <a:t>X</a:t>
            </a:r>
            <a:endParaRPr sz="1800" b="0" i="0" u="none" strike="noStrike" cap="none">
              <a:solidFill>
                <a:schemeClr val="dk1"/>
              </a:solidFill>
              <a:latin typeface="Arial"/>
              <a:ea typeface="Arial"/>
              <a:cs typeface="Arial"/>
              <a:sym typeface="Arial"/>
            </a:endParaRPr>
          </a:p>
        </p:txBody>
      </p:sp>
      <p:sp>
        <p:nvSpPr>
          <p:cNvPr id="188" name="Google Shape;188;p3"/>
          <p:cNvSpPr/>
          <p:nvPr/>
        </p:nvSpPr>
        <p:spPr>
          <a:xfrm rot="10800000" flipH="1">
            <a:off x="4383996" y="5573792"/>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rPr>
              <a:t>x</a:t>
            </a:r>
            <a:endParaRPr sz="1800" b="0" i="0" u="none" strike="noStrike" cap="none">
              <a:solidFill>
                <a:schemeClr val="dk1"/>
              </a:solidFill>
              <a:latin typeface="Arial"/>
              <a:ea typeface="Arial"/>
              <a:cs typeface="Arial"/>
              <a:sym typeface="Arial"/>
            </a:endParaRPr>
          </a:p>
        </p:txBody>
      </p:sp>
      <p:sp>
        <p:nvSpPr>
          <p:cNvPr id="189" name="Google Shape;189;p3"/>
          <p:cNvSpPr/>
          <p:nvPr/>
        </p:nvSpPr>
        <p:spPr>
          <a:xfrm rot="10800000" flipH="1">
            <a:off x="4388782" y="5046343"/>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rPr>
              <a:t>x</a:t>
            </a:r>
            <a:endParaRPr sz="1800" b="0" i="0" u="none" strike="noStrike" cap="none">
              <a:solidFill>
                <a:schemeClr val="dk1"/>
              </a:solidFill>
              <a:latin typeface="Arial"/>
              <a:ea typeface="Arial"/>
              <a:cs typeface="Arial"/>
              <a:sym typeface="Arial"/>
            </a:endParaRPr>
          </a:p>
        </p:txBody>
      </p:sp>
      <p:sp>
        <p:nvSpPr>
          <p:cNvPr id="190" name="Google Shape;190;p3"/>
          <p:cNvSpPr/>
          <p:nvPr/>
        </p:nvSpPr>
        <p:spPr>
          <a:xfrm rot="10800000" flipH="1">
            <a:off x="9591615" y="4793210"/>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dk1"/>
              </a:solidFill>
              <a:latin typeface="Arial"/>
              <a:ea typeface="Arial"/>
              <a:cs typeface="Arial"/>
              <a:sym typeface="Arial"/>
            </a:endParaRPr>
          </a:p>
        </p:txBody>
      </p:sp>
      <p:sp>
        <p:nvSpPr>
          <p:cNvPr id="191" name="Google Shape;191;p3"/>
          <p:cNvSpPr/>
          <p:nvPr/>
        </p:nvSpPr>
        <p:spPr>
          <a:xfrm rot="10800000" flipH="1">
            <a:off x="9591615" y="5258276"/>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rPr>
              <a:t>X</a:t>
            </a:r>
            <a:endParaRPr sz="1800" b="0" i="0" u="none" strike="noStrike" cap="none">
              <a:solidFill>
                <a:schemeClr val="dk1"/>
              </a:solidFill>
              <a:latin typeface="Arial"/>
              <a:ea typeface="Arial"/>
              <a:cs typeface="Arial"/>
              <a:sym typeface="Arial"/>
            </a:endParaRPr>
          </a:p>
        </p:txBody>
      </p:sp>
      <p:sp>
        <p:nvSpPr>
          <p:cNvPr id="192" name="Google Shape;192;p3"/>
          <p:cNvSpPr/>
          <p:nvPr/>
        </p:nvSpPr>
        <p:spPr>
          <a:xfrm rot="10800000" flipH="1">
            <a:off x="9578138" y="5700245"/>
            <a:ext cx="229463" cy="212673"/>
          </a:xfrm>
          <a:prstGeom prst="rect">
            <a:avLst/>
          </a:prstGeom>
          <a:solidFill>
            <a:schemeClr val="lt1"/>
          </a:solidFill>
          <a:ln w="12700" cap="flat" cmpd="sng">
            <a:solidFill>
              <a:schemeClr val="dk1"/>
            </a:solidFill>
            <a:prstDash val="solid"/>
            <a:miter lim="8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it-IT" sz="1800">
                <a:solidFill>
                  <a:schemeClr val="dk1"/>
                </a:solidFill>
              </a:rPr>
              <a:t>X</a:t>
            </a: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78"/>
        <p:cNvGrpSpPr/>
        <p:nvPr/>
      </p:nvGrpSpPr>
      <p:grpSpPr>
        <a:xfrm>
          <a:off x="0" y="0"/>
          <a:ext cx="0" cy="0"/>
          <a:chOff x="0" y="0"/>
          <a:chExt cx="0" cy="0"/>
        </a:xfrm>
      </p:grpSpPr>
      <p:sp>
        <p:nvSpPr>
          <p:cNvPr id="379" name="Google Shape;379;g2e12d381979_0_0"/>
          <p:cNvSpPr txBox="1"/>
          <p:nvPr/>
        </p:nvSpPr>
        <p:spPr>
          <a:xfrm>
            <a:off x="55306" y="7418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AZIONI CONCRETE</a:t>
            </a:r>
            <a:endParaRPr/>
          </a:p>
        </p:txBody>
      </p:sp>
      <p:sp>
        <p:nvSpPr>
          <p:cNvPr id="380" name="Google Shape;380;g2e12d381979_0_0"/>
          <p:cNvSpPr txBox="1"/>
          <p:nvPr/>
        </p:nvSpPr>
        <p:spPr>
          <a:xfrm>
            <a:off x="201300" y="1381725"/>
            <a:ext cx="103107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«4»: 3R+1: Riparazione di oggetti e strumenti</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381" name="Google Shape;381;g2e12d381979_0_0"/>
          <p:cNvSpPr txBox="1"/>
          <p:nvPr/>
        </p:nvSpPr>
        <p:spPr>
          <a:xfrm>
            <a:off x="10800" y="1988325"/>
            <a:ext cx="10691700" cy="39831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a:p>
          <a:p>
            <a:pPr marL="0" marR="0" lvl="0" indent="0" algn="l" rtl="0">
              <a:lnSpc>
                <a:spcPct val="171428"/>
              </a:lnSpc>
              <a:spcBef>
                <a:spcPts val="1000"/>
              </a:spcBef>
              <a:spcAft>
                <a:spcPts val="0"/>
              </a:spcAft>
              <a:buClr>
                <a:schemeClr val="dk1"/>
              </a:buClr>
              <a:buSzPts val="1400"/>
              <a:buFont typeface="Arial"/>
              <a:buNone/>
            </a:pPr>
            <a:r>
              <a:rPr lang="it-IT" sz="1700">
                <a:solidFill>
                  <a:schemeClr val="dk1"/>
                </a:solidFill>
                <a:latin typeface="Calibri"/>
                <a:ea typeface="Calibri"/>
                <a:cs typeface="Calibri"/>
                <a:sym typeface="Calibri"/>
              </a:rPr>
              <a:t>Nell’ambito delle Attività di Green Schools 11, il nostro Istituto ha istituito un laboratorio pratico di manutenzione straordinaria di strumentazione scolastica all’interno del  Laboratorio Elettronico sede Fermi Si tratta di attrezzatura rotta, che altrimenti sarebbe stata eliminata visto i costi della manutenzione esterna. Il gruppo di manutentori è formato da studenti dell’Energy Team indirizzo elettronico, che trasmettono la loro sensibilità ecologica agli altri studenti. Quest’anno c’è stata la riparazione con conseguente riutilizzo di un forno, 5 riscaldatori per gli odontotecnici, il recupero di un avvitatore dai meccanici, 3 magnetoriscaldatori, e un vaporizzatore per i chimici. Per loro è stata smontata ed individuata la scheda da sostituire su un macchinario che stava per finire in discarica. Si è anche acconsentito allo spostamento presso il lab. Ele di un pannello solare ormai datato per gli energetici ma buono per le nostre attività.</a:t>
            </a:r>
            <a:endParaRPr sz="1700">
              <a:solidFill>
                <a:schemeClr val="dk1"/>
              </a:solidFill>
              <a:latin typeface="Calibri"/>
              <a:ea typeface="Calibri"/>
              <a:cs typeface="Calibri"/>
              <a:sym typeface="Calibri"/>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85"/>
        <p:cNvGrpSpPr/>
        <p:nvPr/>
      </p:nvGrpSpPr>
      <p:grpSpPr>
        <a:xfrm>
          <a:off x="0" y="0"/>
          <a:ext cx="0" cy="0"/>
          <a:chOff x="0" y="0"/>
          <a:chExt cx="0" cy="0"/>
        </a:xfrm>
      </p:grpSpPr>
      <p:sp>
        <p:nvSpPr>
          <p:cNvPr id="386" name="Google Shape;386;p13"/>
          <p:cNvSpPr txBox="1"/>
          <p:nvPr/>
        </p:nvSpPr>
        <p:spPr>
          <a:xfrm>
            <a:off x="958948" y="1256263"/>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AZIONI CONCRETE</a:t>
            </a:r>
            <a:endParaRPr/>
          </a:p>
        </p:txBody>
      </p:sp>
      <p:sp>
        <p:nvSpPr>
          <p:cNvPr id="387" name="Google Shape;387;p13"/>
          <p:cNvSpPr txBox="1"/>
          <p:nvPr/>
        </p:nvSpPr>
        <p:spPr>
          <a:xfrm>
            <a:off x="332956" y="2156051"/>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Elenco e descrizione delle attività «Bonus»</a:t>
            </a:r>
            <a:endParaRPr/>
          </a:p>
        </p:txBody>
      </p:sp>
      <p:sp>
        <p:nvSpPr>
          <p:cNvPr id="388" name="Google Shape;388;p13"/>
          <p:cNvSpPr txBox="1"/>
          <p:nvPr/>
        </p:nvSpPr>
        <p:spPr>
          <a:xfrm>
            <a:off x="277576" y="3022700"/>
            <a:ext cx="9582900" cy="36471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Concorso Bonus:​ Attività accessorie e incremento settimane ​risparmio energetico</a:t>
            </a:r>
            <a:endParaRPr sz="18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endParaRPr sz="1800" b="1" i="1">
              <a:solidFill>
                <a:schemeClr val="dk1"/>
              </a:solidFill>
              <a:latin typeface="Calibri"/>
              <a:ea typeface="Calibri"/>
              <a:cs typeface="Calibri"/>
              <a:sym typeface="Calibri"/>
            </a:endParaRPr>
          </a:p>
          <a:p>
            <a:pPr marL="0" marR="0" lvl="0" indent="0" algn="l" rtl="0">
              <a:lnSpc>
                <a:spcPct val="133333"/>
              </a:lnSpc>
              <a:spcBef>
                <a:spcPts val="0"/>
              </a:spcBef>
              <a:spcAft>
                <a:spcPts val="0"/>
              </a:spcAft>
              <a:buClr>
                <a:schemeClr val="dk1"/>
              </a:buClr>
              <a:buSzPts val="1800"/>
              <a:buFont typeface="Arial"/>
              <a:buNone/>
            </a:pPr>
            <a:r>
              <a:rPr lang="it-IT" sz="1800">
                <a:solidFill>
                  <a:schemeClr val="dk1"/>
                </a:solidFill>
                <a:latin typeface="Calibri"/>
                <a:ea typeface="Calibri"/>
                <a:cs typeface="Calibri"/>
                <a:sym typeface="Calibri"/>
              </a:rPr>
              <a:t>Rispetto alle tre settimane previste dal bando, l’Energy Team del nostro istituto, sulla scorta degli esiti positivi riscontrati nella GSC X edizione (anno scolastico 22-23), ha deciso di effettuare 7 settimane totali, incrementando pertanto di 4 settimane quanto previsto dal bando della XI edizione. </a:t>
            </a:r>
            <a:endParaRPr sz="1800">
              <a:solidFill>
                <a:schemeClr val="dk1"/>
              </a:solidFill>
              <a:latin typeface="Calibri"/>
              <a:ea typeface="Calibri"/>
              <a:cs typeface="Calibri"/>
              <a:sym typeface="Calibri"/>
            </a:endParaRPr>
          </a:p>
          <a:p>
            <a:pPr marL="0" marR="0" lvl="0" indent="0" algn="l" rtl="0">
              <a:lnSpc>
                <a:spcPct val="171428"/>
              </a:lnSpc>
              <a:spcBef>
                <a:spcPts val="1000"/>
              </a:spcBef>
              <a:spcAft>
                <a:spcPts val="0"/>
              </a:spcAft>
              <a:buClr>
                <a:schemeClr val="dk1"/>
              </a:buClr>
              <a:buSzPts val="1400"/>
              <a:buFont typeface="Arial"/>
              <a:buNone/>
            </a:pPr>
            <a:endParaRPr>
              <a:solidFill>
                <a:schemeClr val="dk1"/>
              </a:solidFill>
              <a:latin typeface="Calibri"/>
              <a:ea typeface="Calibri"/>
              <a:cs typeface="Calibri"/>
              <a:sym typeface="Calibri"/>
            </a:endParaRPr>
          </a:p>
          <a:p>
            <a:pPr marL="0" marR="0" lvl="0" indent="0" algn="l" rtl="0">
              <a:lnSpc>
                <a:spcPct val="171428"/>
              </a:lnSpc>
              <a:spcBef>
                <a:spcPts val="1000"/>
              </a:spcBef>
              <a:spcAft>
                <a:spcPts val="0"/>
              </a:spcAft>
              <a:buClr>
                <a:schemeClr val="dk1"/>
              </a:buClr>
              <a:buSzPts val="1400"/>
              <a:buFont typeface="Arial"/>
              <a:buNone/>
            </a:pPr>
            <a:endParaRPr>
              <a:solidFill>
                <a:schemeClr val="dk1"/>
              </a:solidFill>
              <a:latin typeface="Calibri"/>
              <a:ea typeface="Calibri"/>
              <a:cs typeface="Calibri"/>
              <a:sym typeface="Calibri"/>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14"/>
          <p:cNvSpPr txBox="1"/>
          <p:nvPr/>
        </p:nvSpPr>
        <p:spPr>
          <a:xfrm>
            <a:off x="992402" y="1267414"/>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ALLEGATI</a:t>
            </a:r>
            <a:endParaRPr/>
          </a:p>
        </p:txBody>
      </p:sp>
      <p:sp>
        <p:nvSpPr>
          <p:cNvPr id="394" name="Google Shape;394;p14"/>
          <p:cNvSpPr txBox="1"/>
          <p:nvPr/>
        </p:nvSpPr>
        <p:spPr>
          <a:xfrm>
            <a:off x="290624" y="2012924"/>
            <a:ext cx="9603300" cy="33783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1000"/>
              </a:spcBef>
              <a:spcAft>
                <a:spcPts val="0"/>
              </a:spcAft>
              <a:buNone/>
            </a:pPr>
            <a:r>
              <a:rPr lang="it-IT" sz="3700">
                <a:solidFill>
                  <a:schemeClr val="dk1"/>
                </a:solidFill>
                <a:latin typeface="Calibri"/>
                <a:ea typeface="Calibri"/>
                <a:cs typeface="Calibri"/>
                <a:sym typeface="Calibri"/>
              </a:rPr>
              <a:t>Tutti gli allegati sono disponibili come link cliccabili in ciascuna slide. </a:t>
            </a:r>
            <a:endParaRPr sz="370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None/>
            </a:pPr>
            <a:r>
              <a:rPr lang="it-IT" sz="3700">
                <a:solidFill>
                  <a:schemeClr val="dk1"/>
                </a:solidFill>
                <a:latin typeface="Calibri"/>
                <a:ea typeface="Calibri"/>
                <a:cs typeface="Calibri"/>
                <a:sym typeface="Calibri"/>
              </a:rPr>
              <a:t>Si tratta di:</a:t>
            </a:r>
            <a:endParaRPr sz="370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None/>
            </a:pPr>
            <a:r>
              <a:rPr lang="it-IT" sz="3700">
                <a:solidFill>
                  <a:schemeClr val="dk1"/>
                </a:solidFill>
                <a:latin typeface="Calibri"/>
                <a:ea typeface="Calibri"/>
                <a:cs typeface="Calibri"/>
                <a:sym typeface="Calibri"/>
              </a:rPr>
              <a:t>Circolari di istituto (es. circ. ….)</a:t>
            </a:r>
            <a:endParaRPr sz="370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None/>
            </a:pPr>
            <a:r>
              <a:rPr lang="it-IT" sz="3700">
                <a:solidFill>
                  <a:schemeClr val="dk1"/>
                </a:solidFill>
                <a:latin typeface="Calibri"/>
                <a:ea typeface="Calibri"/>
                <a:cs typeface="Calibri"/>
                <a:sym typeface="Calibri"/>
              </a:rPr>
              <a:t>Album in Google Photo</a:t>
            </a:r>
            <a:endParaRPr sz="3700">
              <a:solidFill>
                <a:schemeClr val="dk1"/>
              </a:solidFill>
              <a:latin typeface="Calibri"/>
              <a:ea typeface="Calibri"/>
              <a:cs typeface="Calibri"/>
              <a:sym typeface="Calibri"/>
            </a:endParaRPr>
          </a:p>
          <a:p>
            <a:pPr marL="0" marR="0" lvl="0" indent="0" algn="l" rtl="0">
              <a:lnSpc>
                <a:spcPct val="90000"/>
              </a:lnSpc>
              <a:spcBef>
                <a:spcPts val="1000"/>
              </a:spcBef>
              <a:spcAft>
                <a:spcPts val="0"/>
              </a:spcAft>
              <a:buNone/>
            </a:pPr>
            <a:r>
              <a:rPr lang="it-IT" sz="3700">
                <a:solidFill>
                  <a:schemeClr val="dk1"/>
                </a:solidFill>
                <a:latin typeface="Calibri"/>
                <a:ea typeface="Calibri"/>
                <a:cs typeface="Calibri"/>
                <a:sym typeface="Calibri"/>
              </a:rPr>
              <a:t>Link a presentazioni in GSuite</a:t>
            </a:r>
            <a:endParaRPr sz="3700">
              <a:solidFill>
                <a:schemeClr val="dk1"/>
              </a:solidFill>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bg>
      <p:bgPr>
        <a:blipFill>
          <a:blip r:embed="rId3">
            <a:alphaModFix/>
          </a:blip>
          <a:stretch>
            <a:fillRect/>
          </a:stretch>
        </a:blipFill>
        <a:effectLst/>
      </p:bgPr>
    </p:bg>
    <p:spTree>
      <p:nvGrpSpPr>
        <p:cNvPr id="1" name="Shape 398"/>
        <p:cNvGrpSpPr/>
        <p:nvPr/>
      </p:nvGrpSpPr>
      <p:grpSpPr>
        <a:xfrm>
          <a:off x="0" y="0"/>
          <a:ext cx="0" cy="0"/>
          <a:chOff x="0" y="0"/>
          <a:chExt cx="0" cy="0"/>
        </a:xfrm>
      </p:grpSpPr>
      <p:sp>
        <p:nvSpPr>
          <p:cNvPr id="399" name="Google Shape;399;p15"/>
          <p:cNvSpPr txBox="1">
            <a:spLocks noGrp="1"/>
          </p:cNvSpPr>
          <p:nvPr>
            <p:ph type="body" idx="4294967295"/>
          </p:nvPr>
        </p:nvSpPr>
        <p:spPr>
          <a:xfrm>
            <a:off x="0" y="1850040"/>
            <a:ext cx="10691280" cy="1651680"/>
          </a:xfrm>
          <a:prstGeom prst="rect">
            <a:avLst/>
          </a:prstGeom>
          <a:noFill/>
          <a:ln>
            <a:noFill/>
          </a:ln>
        </p:spPr>
        <p:txBody>
          <a:bodyPr spcFirstLastPara="1" wrap="square" lIns="90000" tIns="45000" rIns="90000" bIns="45000" anchor="t" anchorCtr="0">
            <a:noAutofit/>
          </a:bodyPr>
          <a:lstStyle/>
          <a:p>
            <a:pPr marL="228600" marR="0" lvl="0" indent="0" algn="ctr" rtl="0">
              <a:lnSpc>
                <a:spcPct val="90000"/>
              </a:lnSpc>
              <a:spcBef>
                <a:spcPts val="0"/>
              </a:spcBef>
              <a:spcAft>
                <a:spcPts val="0"/>
              </a:spcAft>
              <a:buClr>
                <a:srgbClr val="EF8903"/>
              </a:buClr>
              <a:buSzPts val="5260"/>
              <a:buFont typeface="Arial"/>
              <a:buNone/>
            </a:pPr>
            <a:r>
              <a:rPr lang="it-IT" sz="5260" b="1" i="0" u="none" strike="noStrike" cap="none">
                <a:solidFill>
                  <a:srgbClr val="EF8903"/>
                </a:solidFill>
                <a:latin typeface="Calibri"/>
                <a:ea typeface="Calibri"/>
                <a:cs typeface="Calibri"/>
                <a:sym typeface="Calibri"/>
              </a:rPr>
              <a:t>Grazie per l’attenzione</a:t>
            </a:r>
            <a:endParaRPr sz="5260" b="1" i="0" u="none" strike="noStrike" cap="none">
              <a:solidFill>
                <a:srgbClr val="EF8903"/>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4"/>
          <p:cNvSpPr txBox="1"/>
          <p:nvPr/>
        </p:nvSpPr>
        <p:spPr>
          <a:xfrm>
            <a:off x="958948" y="1267414"/>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i="0" u="none" strike="noStrike" cap="none">
                <a:solidFill>
                  <a:srgbClr val="EF8903"/>
                </a:solidFill>
                <a:latin typeface="Calibri"/>
                <a:ea typeface="Calibri"/>
                <a:cs typeface="Calibri"/>
                <a:sym typeface="Calibri"/>
              </a:rPr>
              <a:t>COMPONENTI</a:t>
            </a:r>
            <a:r>
              <a:rPr lang="it-IT" sz="3947" b="1" i="0" u="none" strike="noStrike" cap="none">
                <a:solidFill>
                  <a:srgbClr val="EF8903"/>
                </a:solidFill>
                <a:latin typeface="Arial"/>
                <a:ea typeface="Arial"/>
                <a:cs typeface="Arial"/>
                <a:sym typeface="Arial"/>
              </a:rPr>
              <a:t> </a:t>
            </a:r>
            <a:r>
              <a:rPr lang="it-IT" sz="3947" b="1" i="0" u="none" strike="noStrike" cap="none">
                <a:solidFill>
                  <a:srgbClr val="EF8903"/>
                </a:solidFill>
                <a:latin typeface="Calibri"/>
                <a:ea typeface="Calibri"/>
                <a:cs typeface="Calibri"/>
                <a:sym typeface="Calibri"/>
              </a:rPr>
              <a:t>DELL’ENERGY TEAM</a:t>
            </a:r>
            <a:endParaRPr/>
          </a:p>
        </p:txBody>
      </p:sp>
      <p:sp>
        <p:nvSpPr>
          <p:cNvPr id="198" name="Google Shape;198;p4"/>
          <p:cNvSpPr txBox="1"/>
          <p:nvPr/>
        </p:nvSpPr>
        <p:spPr>
          <a:xfrm>
            <a:off x="958947" y="2076250"/>
            <a:ext cx="8773917" cy="73385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3465A8"/>
              </a:buClr>
              <a:buSzPts val="2000"/>
              <a:buFont typeface="Arial"/>
              <a:buNone/>
            </a:pPr>
            <a:r>
              <a:rPr lang="it-IT" sz="2000" b="0" i="0" u="none" strike="noStrike" cap="none">
                <a:solidFill>
                  <a:srgbClr val="3465A8"/>
                </a:solidFill>
                <a:latin typeface="Calibri"/>
                <a:ea typeface="Calibri"/>
                <a:cs typeface="Calibri"/>
                <a:sym typeface="Calibri"/>
              </a:rPr>
              <a:t>Completare l’elenco con i nominativi dei componenti dell’Energy Team, indicando il nominativo in ogni elenco.</a:t>
            </a:r>
            <a:endParaRPr/>
          </a:p>
        </p:txBody>
      </p:sp>
      <p:sp>
        <p:nvSpPr>
          <p:cNvPr id="199" name="Google Shape;199;p4"/>
          <p:cNvSpPr txBox="1"/>
          <p:nvPr/>
        </p:nvSpPr>
        <p:spPr>
          <a:xfrm>
            <a:off x="888098" y="2720011"/>
            <a:ext cx="3702300" cy="42021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it-IT" sz="1100" b="1" i="0" u="sng" strike="noStrike" cap="none">
                <a:solidFill>
                  <a:schemeClr val="dk1"/>
                </a:solidFill>
                <a:latin typeface="Calibri"/>
                <a:ea typeface="Calibri"/>
                <a:cs typeface="Calibri"/>
                <a:sym typeface="Calibri"/>
              </a:rPr>
              <a:t>DOCENTI:</a:t>
            </a:r>
            <a:endParaRPr sz="1100"/>
          </a:p>
          <a:p>
            <a:pPr marL="457200" lvl="0" indent="-298450" algn="l" rtl="0">
              <a:spcBef>
                <a:spcPts val="0"/>
              </a:spcBef>
              <a:spcAft>
                <a:spcPts val="0"/>
              </a:spcAft>
              <a:buClr>
                <a:schemeClr val="dk1"/>
              </a:buClr>
              <a:buSzPts val="1100"/>
              <a:buChar char="•"/>
            </a:pPr>
            <a:r>
              <a:rPr lang="it-IT" sz="1100">
                <a:solidFill>
                  <a:schemeClr val="dk1"/>
                </a:solidFill>
              </a:rPr>
              <a:t>Prof.ssa Frasson Roberta</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Prof.ssa Fiorentini Roberta</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Rosa Donati Renato</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La Nave Michele</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Salchner Roberto</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Santi Carlo</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D’Arrigo Agostino</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Davanzo Massimo</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Dell’Osa Andrea</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Parisi Michele</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 Vicedomini Stefano</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Prof.ssa DiVenere Cosma Maria Letizia</a:t>
            </a:r>
            <a:endParaRPr sz="1100"/>
          </a:p>
          <a:p>
            <a:pPr marL="0" marR="0" lvl="0" indent="0" algn="l" rtl="0">
              <a:spcBef>
                <a:spcPts val="0"/>
              </a:spcBef>
              <a:spcAft>
                <a:spcPts val="0"/>
              </a:spcAft>
              <a:buNone/>
            </a:pPr>
            <a:endParaRPr sz="1100">
              <a:solidFill>
                <a:schemeClr val="dk1"/>
              </a:solidFill>
              <a:latin typeface="Arial"/>
              <a:ea typeface="Arial"/>
              <a:cs typeface="Arial"/>
              <a:sym typeface="Arial"/>
            </a:endParaRPr>
          </a:p>
          <a:p>
            <a:pPr marL="0" marR="0" lvl="0" indent="0" algn="l" rtl="0">
              <a:spcBef>
                <a:spcPts val="0"/>
              </a:spcBef>
              <a:spcAft>
                <a:spcPts val="0"/>
              </a:spcAft>
              <a:buNone/>
            </a:pPr>
            <a:r>
              <a:rPr lang="it-IT" sz="1100" b="1" u="sng">
                <a:solidFill>
                  <a:schemeClr val="dk1"/>
                </a:solidFill>
                <a:latin typeface="Calibri"/>
                <a:ea typeface="Calibri"/>
                <a:cs typeface="Calibri"/>
                <a:sym typeface="Calibri"/>
              </a:rPr>
              <a:t>PERSONALE TECNICO:</a:t>
            </a:r>
            <a:endParaRPr sz="1100"/>
          </a:p>
          <a:p>
            <a:pPr marL="285750" marR="0" lvl="0" indent="-266700" algn="l" rtl="0">
              <a:spcBef>
                <a:spcPts val="0"/>
              </a:spcBef>
              <a:spcAft>
                <a:spcPts val="0"/>
              </a:spcAft>
              <a:buClr>
                <a:schemeClr val="dk1"/>
              </a:buClr>
              <a:buSzPts val="1100"/>
              <a:buFont typeface="Arial"/>
              <a:buChar char="•"/>
            </a:pPr>
            <a:r>
              <a:rPr lang="it-IT" sz="1100">
                <a:solidFill>
                  <a:schemeClr val="dk1"/>
                </a:solidFill>
                <a:latin typeface="Arial"/>
                <a:ea typeface="Arial"/>
                <a:cs typeface="Arial"/>
                <a:sym typeface="Arial"/>
              </a:rPr>
              <a:t>_______________________________</a:t>
            </a:r>
            <a:endParaRPr sz="1100"/>
          </a:p>
          <a:p>
            <a:pPr marL="285750" marR="0" lvl="0" indent="-266700" algn="l" rtl="0">
              <a:spcBef>
                <a:spcPts val="0"/>
              </a:spcBef>
              <a:spcAft>
                <a:spcPts val="0"/>
              </a:spcAft>
              <a:buClr>
                <a:schemeClr val="dk1"/>
              </a:buClr>
              <a:buSzPts val="1100"/>
              <a:buFont typeface="Arial"/>
              <a:buChar char="•"/>
            </a:pPr>
            <a:r>
              <a:rPr lang="it-IT" sz="1100">
                <a:solidFill>
                  <a:schemeClr val="dk1"/>
                </a:solidFill>
                <a:latin typeface="Arial"/>
                <a:ea typeface="Arial"/>
                <a:cs typeface="Arial"/>
                <a:sym typeface="Arial"/>
              </a:rPr>
              <a:t>_______________________________</a:t>
            </a:r>
            <a:endParaRPr sz="1100"/>
          </a:p>
          <a:p>
            <a:pPr marL="285750" marR="0" lvl="0" indent="-266700" algn="l" rtl="0">
              <a:spcBef>
                <a:spcPts val="0"/>
              </a:spcBef>
              <a:spcAft>
                <a:spcPts val="0"/>
              </a:spcAft>
              <a:buClr>
                <a:schemeClr val="dk1"/>
              </a:buClr>
              <a:buSzPts val="1100"/>
              <a:buFont typeface="Arial"/>
              <a:buChar char="•"/>
            </a:pPr>
            <a:r>
              <a:rPr lang="it-IT" sz="1100">
                <a:solidFill>
                  <a:schemeClr val="dk1"/>
                </a:solidFill>
                <a:latin typeface="Arial"/>
                <a:ea typeface="Arial"/>
                <a:cs typeface="Arial"/>
                <a:sym typeface="Arial"/>
              </a:rPr>
              <a:t>_______________________________</a:t>
            </a:r>
            <a:endParaRPr sz="1100"/>
          </a:p>
          <a:p>
            <a:pPr marL="0" marR="0" lvl="0" indent="0" algn="l" rtl="0">
              <a:spcBef>
                <a:spcPts val="0"/>
              </a:spcBef>
              <a:spcAft>
                <a:spcPts val="0"/>
              </a:spcAft>
              <a:buNone/>
            </a:pPr>
            <a:endParaRPr sz="1100" b="1">
              <a:solidFill>
                <a:schemeClr val="dk1"/>
              </a:solidFill>
              <a:latin typeface="Arial"/>
              <a:ea typeface="Arial"/>
              <a:cs typeface="Arial"/>
              <a:sym typeface="Arial"/>
            </a:endParaRPr>
          </a:p>
          <a:p>
            <a:pPr marL="0" marR="0" lvl="0" indent="0" algn="l" rtl="0">
              <a:spcBef>
                <a:spcPts val="0"/>
              </a:spcBef>
              <a:spcAft>
                <a:spcPts val="0"/>
              </a:spcAft>
              <a:buNone/>
            </a:pPr>
            <a:r>
              <a:rPr lang="it-IT" sz="1100" b="1" u="sng">
                <a:solidFill>
                  <a:schemeClr val="dk1"/>
                </a:solidFill>
                <a:latin typeface="Calibri"/>
                <a:ea typeface="Calibri"/>
                <a:cs typeface="Calibri"/>
                <a:sym typeface="Calibri"/>
              </a:rPr>
              <a:t>PERSONALE ATA:</a:t>
            </a:r>
            <a:endParaRPr sz="1100"/>
          </a:p>
          <a:p>
            <a:pPr marL="457200" lvl="0" indent="-298450" algn="l" rtl="0">
              <a:spcBef>
                <a:spcPts val="0"/>
              </a:spcBef>
              <a:spcAft>
                <a:spcPts val="0"/>
              </a:spcAft>
              <a:buClr>
                <a:schemeClr val="dk1"/>
              </a:buClr>
              <a:buSzPts val="1100"/>
              <a:buChar char="•"/>
            </a:pPr>
            <a:r>
              <a:rPr lang="it-IT" sz="1100">
                <a:solidFill>
                  <a:schemeClr val="dk1"/>
                </a:solidFill>
              </a:rPr>
              <a:t>Marson Maria (sede Giorgi)</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rPr>
              <a:t>Barba Adele (sede Fermi)</a:t>
            </a:r>
            <a:endParaRPr sz="1100">
              <a:solidFill>
                <a:schemeClr val="dk1"/>
              </a:solidFill>
            </a:endParaRPr>
          </a:p>
          <a:p>
            <a:pPr marL="457200" lvl="0" indent="-298450" algn="l" rtl="0">
              <a:spcBef>
                <a:spcPts val="0"/>
              </a:spcBef>
              <a:spcAft>
                <a:spcPts val="0"/>
              </a:spcAft>
              <a:buClr>
                <a:schemeClr val="dk1"/>
              </a:buClr>
              <a:buSzPts val="1100"/>
              <a:buChar char="•"/>
            </a:pPr>
            <a:r>
              <a:rPr lang="it-IT" sz="1100">
                <a:solidFill>
                  <a:schemeClr val="dk1"/>
                </a:solidFill>
                <a:highlight>
                  <a:schemeClr val="lt1"/>
                </a:highlight>
              </a:rPr>
              <a:t>Teso Elena (sede Giorgi)</a:t>
            </a:r>
            <a:endParaRPr sz="1100">
              <a:solidFill>
                <a:schemeClr val="dk1"/>
              </a:solidFill>
              <a:highlight>
                <a:schemeClr val="lt1"/>
              </a:highlight>
            </a:endParaRPr>
          </a:p>
          <a:p>
            <a:pPr marL="0" lvl="0" indent="0" algn="l" rtl="0">
              <a:spcBef>
                <a:spcPts val="0"/>
              </a:spcBef>
              <a:spcAft>
                <a:spcPts val="0"/>
              </a:spcAft>
              <a:buNone/>
            </a:pPr>
            <a:endParaRPr sz="1400">
              <a:solidFill>
                <a:schemeClr val="dk1"/>
              </a:solidFill>
              <a:latin typeface="Arial"/>
              <a:ea typeface="Arial"/>
              <a:cs typeface="Arial"/>
              <a:sym typeface="Arial"/>
            </a:endParaRPr>
          </a:p>
        </p:txBody>
      </p:sp>
      <p:sp>
        <p:nvSpPr>
          <p:cNvPr id="200" name="Google Shape;200;p4"/>
          <p:cNvSpPr txBox="1"/>
          <p:nvPr/>
        </p:nvSpPr>
        <p:spPr>
          <a:xfrm>
            <a:off x="4686675" y="2600700"/>
            <a:ext cx="2137500" cy="3778800"/>
          </a:xfrm>
          <a:prstGeom prst="rect">
            <a:avLst/>
          </a:prstGeom>
          <a:noFill/>
          <a:ln w="9525" cap="flat" cmpd="sng">
            <a:solidFill>
              <a:srgbClr val="000000"/>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it-IT" sz="1400" b="1" u="sng">
                <a:solidFill>
                  <a:schemeClr val="dk1"/>
                </a:solidFill>
                <a:latin typeface="Calibri"/>
                <a:ea typeface="Calibri"/>
                <a:cs typeface="Calibri"/>
                <a:sym typeface="Calibri"/>
              </a:rPr>
              <a:t>STUDENTI:</a:t>
            </a:r>
            <a:endParaRPr/>
          </a:p>
          <a:p>
            <a:pPr marL="0" marR="0" lvl="0" indent="0" algn="l" rtl="0">
              <a:spcBef>
                <a:spcPts val="0"/>
              </a:spcBef>
              <a:spcAft>
                <a:spcPts val="0"/>
              </a:spcAft>
              <a:buNone/>
            </a:pPr>
            <a:endParaRPr sz="1000"/>
          </a:p>
          <a:p>
            <a:pPr marL="360000" lvl="0" indent="-292100" algn="l" rtl="0">
              <a:lnSpc>
                <a:spcPct val="115000"/>
              </a:lnSpc>
              <a:spcBef>
                <a:spcPts val="1200"/>
              </a:spcBef>
              <a:spcAft>
                <a:spcPts val="0"/>
              </a:spcAft>
              <a:buClr>
                <a:schemeClr val="dk1"/>
              </a:buClr>
              <a:buSzPts val="1000"/>
              <a:buChar char="•"/>
            </a:pPr>
            <a:r>
              <a:rPr lang="it-IT" sz="1000"/>
              <a:t>Bajrami Ajla</a:t>
            </a:r>
            <a:endParaRPr sz="1000"/>
          </a:p>
          <a:p>
            <a:pPr marL="360000" lvl="0" indent="-292100" algn="l" rtl="0">
              <a:lnSpc>
                <a:spcPct val="115000"/>
              </a:lnSpc>
              <a:spcBef>
                <a:spcPts val="0"/>
              </a:spcBef>
              <a:spcAft>
                <a:spcPts val="0"/>
              </a:spcAft>
              <a:buClr>
                <a:schemeClr val="dk1"/>
              </a:buClr>
              <a:buSzPts val="1000"/>
              <a:buChar char="•"/>
            </a:pPr>
            <a:r>
              <a:rPr lang="it-IT" sz="1000"/>
              <a:t>Bardelotto Elena</a:t>
            </a:r>
            <a:endParaRPr sz="1000"/>
          </a:p>
          <a:p>
            <a:pPr marL="360000" lvl="0" indent="-292100" algn="l" rtl="0">
              <a:lnSpc>
                <a:spcPct val="115000"/>
              </a:lnSpc>
              <a:spcBef>
                <a:spcPts val="0"/>
              </a:spcBef>
              <a:spcAft>
                <a:spcPts val="0"/>
              </a:spcAft>
              <a:buClr>
                <a:schemeClr val="dk1"/>
              </a:buClr>
              <a:buSzPts val="1000"/>
              <a:buChar char="•"/>
            </a:pPr>
            <a:r>
              <a:rPr lang="it-IT" sz="1000"/>
              <a:t>Bastarolo Emanuele</a:t>
            </a:r>
            <a:endParaRPr sz="1000"/>
          </a:p>
          <a:p>
            <a:pPr marL="360000" lvl="0" indent="-292100" algn="l" rtl="0">
              <a:lnSpc>
                <a:spcPct val="115000"/>
              </a:lnSpc>
              <a:spcBef>
                <a:spcPts val="0"/>
              </a:spcBef>
              <a:spcAft>
                <a:spcPts val="0"/>
              </a:spcAft>
              <a:buClr>
                <a:schemeClr val="dk1"/>
              </a:buClr>
              <a:buSzPts val="1000"/>
              <a:buChar char="•"/>
            </a:pPr>
            <a:r>
              <a:rPr lang="it-IT" sz="1000"/>
              <a:t>Boldrini 	Elisa</a:t>
            </a:r>
            <a:endParaRPr sz="1000"/>
          </a:p>
          <a:p>
            <a:pPr marL="360000" lvl="0" indent="-292100" algn="l" rtl="0">
              <a:lnSpc>
                <a:spcPct val="115000"/>
              </a:lnSpc>
              <a:spcBef>
                <a:spcPts val="0"/>
              </a:spcBef>
              <a:spcAft>
                <a:spcPts val="0"/>
              </a:spcAft>
              <a:buClr>
                <a:schemeClr val="dk1"/>
              </a:buClr>
              <a:buSzPts val="1000"/>
              <a:buChar char="•"/>
            </a:pPr>
            <a:r>
              <a:rPr lang="it-IT" sz="1000"/>
              <a:t>Boutmaya Ferdaous</a:t>
            </a:r>
            <a:endParaRPr sz="1000"/>
          </a:p>
          <a:p>
            <a:pPr marL="360000" lvl="0" indent="-292100" algn="l" rtl="0">
              <a:lnSpc>
                <a:spcPct val="115000"/>
              </a:lnSpc>
              <a:spcBef>
                <a:spcPts val="0"/>
              </a:spcBef>
              <a:spcAft>
                <a:spcPts val="0"/>
              </a:spcAft>
              <a:buClr>
                <a:schemeClr val="dk1"/>
              </a:buClr>
              <a:buSzPts val="1000"/>
              <a:buChar char="•"/>
            </a:pPr>
            <a:r>
              <a:rPr lang="it-IT" sz="1000"/>
              <a:t>Breda Jacopo </a:t>
            </a:r>
            <a:endParaRPr sz="1000"/>
          </a:p>
          <a:p>
            <a:pPr marL="360000" lvl="0" indent="-292100" algn="l" rtl="0">
              <a:lnSpc>
                <a:spcPct val="115000"/>
              </a:lnSpc>
              <a:spcBef>
                <a:spcPts val="0"/>
              </a:spcBef>
              <a:spcAft>
                <a:spcPts val="0"/>
              </a:spcAft>
              <a:buClr>
                <a:schemeClr val="dk1"/>
              </a:buClr>
              <a:buSzPts val="1000"/>
              <a:buChar char="•"/>
            </a:pPr>
            <a:r>
              <a:rPr lang="it-IT" sz="1000"/>
              <a:t>Busato Lorenzo </a:t>
            </a:r>
            <a:endParaRPr sz="1000"/>
          </a:p>
          <a:p>
            <a:pPr marL="360000" lvl="0" indent="-292100" algn="l" rtl="0">
              <a:lnSpc>
                <a:spcPct val="115000"/>
              </a:lnSpc>
              <a:spcBef>
                <a:spcPts val="0"/>
              </a:spcBef>
              <a:spcAft>
                <a:spcPts val="0"/>
              </a:spcAft>
              <a:buClr>
                <a:schemeClr val="dk1"/>
              </a:buClr>
              <a:buSzPts val="1000"/>
              <a:buChar char="•"/>
            </a:pPr>
            <a:r>
              <a:rPr lang="it-IT" sz="1000"/>
              <a:t>Capodiferro Andrea</a:t>
            </a:r>
            <a:endParaRPr sz="1000"/>
          </a:p>
          <a:p>
            <a:pPr marL="360000" lvl="0" indent="-292100" algn="l" rtl="0">
              <a:lnSpc>
                <a:spcPct val="115000"/>
              </a:lnSpc>
              <a:spcBef>
                <a:spcPts val="0"/>
              </a:spcBef>
              <a:spcAft>
                <a:spcPts val="0"/>
              </a:spcAft>
              <a:buClr>
                <a:schemeClr val="dk1"/>
              </a:buClr>
              <a:buSzPts val="1000"/>
              <a:buChar char="•"/>
            </a:pPr>
            <a:r>
              <a:rPr lang="it-IT" sz="1000"/>
              <a:t>Cappellazzo Lorenzo</a:t>
            </a:r>
            <a:endParaRPr sz="1000"/>
          </a:p>
          <a:p>
            <a:pPr marL="360000" lvl="0" indent="-292100" algn="l" rtl="0">
              <a:lnSpc>
                <a:spcPct val="115000"/>
              </a:lnSpc>
              <a:spcBef>
                <a:spcPts val="0"/>
              </a:spcBef>
              <a:spcAft>
                <a:spcPts val="0"/>
              </a:spcAft>
              <a:buClr>
                <a:schemeClr val="dk1"/>
              </a:buClr>
              <a:buSzPts val="1000"/>
              <a:buChar char="•"/>
            </a:pPr>
            <a:r>
              <a:rPr lang="it-IT" sz="1000"/>
              <a:t>Chen Giulia</a:t>
            </a:r>
            <a:endParaRPr sz="1000"/>
          </a:p>
          <a:p>
            <a:pPr marL="360000" lvl="0" indent="-292100" algn="l" rtl="0">
              <a:lnSpc>
                <a:spcPct val="115000"/>
              </a:lnSpc>
              <a:spcBef>
                <a:spcPts val="0"/>
              </a:spcBef>
              <a:spcAft>
                <a:spcPts val="0"/>
              </a:spcAft>
              <a:buClr>
                <a:schemeClr val="dk1"/>
              </a:buClr>
              <a:buSzPts val="1000"/>
              <a:buChar char="•"/>
            </a:pPr>
            <a:r>
              <a:rPr lang="it-IT" sz="1000"/>
              <a:t>Chinellato Dejan </a:t>
            </a:r>
            <a:endParaRPr sz="1000"/>
          </a:p>
          <a:p>
            <a:pPr marL="360000" lvl="0" indent="-292100" algn="l" rtl="0">
              <a:lnSpc>
                <a:spcPct val="115000"/>
              </a:lnSpc>
              <a:spcBef>
                <a:spcPts val="0"/>
              </a:spcBef>
              <a:spcAft>
                <a:spcPts val="0"/>
              </a:spcAft>
              <a:buClr>
                <a:schemeClr val="dk1"/>
              </a:buClr>
              <a:buSzPts val="1000"/>
              <a:buChar char="•"/>
            </a:pPr>
            <a:r>
              <a:rPr lang="it-IT" sz="1000"/>
              <a:t>Ciampone Antonio</a:t>
            </a:r>
            <a:endParaRPr sz="1000"/>
          </a:p>
          <a:p>
            <a:pPr marL="360000" lvl="0" indent="-292100" algn="l" rtl="0">
              <a:lnSpc>
                <a:spcPct val="115000"/>
              </a:lnSpc>
              <a:spcBef>
                <a:spcPts val="0"/>
              </a:spcBef>
              <a:spcAft>
                <a:spcPts val="0"/>
              </a:spcAft>
              <a:buClr>
                <a:schemeClr val="dk1"/>
              </a:buClr>
              <a:buSzPts val="1000"/>
              <a:buChar char="•"/>
            </a:pPr>
            <a:r>
              <a:rPr lang="it-IT" sz="1000"/>
              <a:t>D’Amico Gioia</a:t>
            </a:r>
            <a:endParaRPr sz="1000"/>
          </a:p>
          <a:p>
            <a:pPr marL="360000" lvl="0" indent="-292100" algn="l" rtl="0">
              <a:lnSpc>
                <a:spcPct val="115000"/>
              </a:lnSpc>
              <a:spcBef>
                <a:spcPts val="0"/>
              </a:spcBef>
              <a:spcAft>
                <a:spcPts val="0"/>
              </a:spcAft>
              <a:buClr>
                <a:schemeClr val="dk1"/>
              </a:buClr>
              <a:buSzPts val="1000"/>
              <a:buChar char="•"/>
            </a:pPr>
            <a:r>
              <a:rPr lang="it-IT" sz="1000"/>
              <a:t>Dal Bon Teodora</a:t>
            </a:r>
            <a:endParaRPr sz="1000"/>
          </a:p>
          <a:p>
            <a:pPr marL="360000" lvl="0" indent="-292100" algn="l" rtl="0">
              <a:lnSpc>
                <a:spcPct val="115000"/>
              </a:lnSpc>
              <a:spcBef>
                <a:spcPts val="0"/>
              </a:spcBef>
              <a:spcAft>
                <a:spcPts val="0"/>
              </a:spcAft>
              <a:buClr>
                <a:schemeClr val="dk1"/>
              </a:buClr>
              <a:buSzPts val="1000"/>
              <a:buChar char="•"/>
            </a:pPr>
            <a:r>
              <a:rPr lang="it-IT" sz="1000"/>
              <a:t>De Giorgio Benedetta</a:t>
            </a:r>
            <a:endParaRPr sz="1000"/>
          </a:p>
          <a:p>
            <a:pPr marL="360000" lvl="0" indent="-292100" algn="l" rtl="0">
              <a:lnSpc>
                <a:spcPct val="115000"/>
              </a:lnSpc>
              <a:spcBef>
                <a:spcPts val="0"/>
              </a:spcBef>
              <a:spcAft>
                <a:spcPts val="0"/>
              </a:spcAft>
              <a:buClr>
                <a:schemeClr val="dk1"/>
              </a:buClr>
              <a:buSzPts val="1000"/>
              <a:buChar char="•"/>
            </a:pPr>
            <a:r>
              <a:rPr lang="it-IT" sz="1000"/>
              <a:t>De Nardi Davide</a:t>
            </a:r>
            <a:endParaRPr sz="1000"/>
          </a:p>
          <a:p>
            <a:pPr marL="360000" lvl="0" indent="-292100" algn="l" rtl="0">
              <a:lnSpc>
                <a:spcPct val="115000"/>
              </a:lnSpc>
              <a:spcBef>
                <a:spcPts val="0"/>
              </a:spcBef>
              <a:spcAft>
                <a:spcPts val="0"/>
              </a:spcAft>
              <a:buClr>
                <a:schemeClr val="dk1"/>
              </a:buClr>
              <a:buSzPts val="1000"/>
              <a:buChar char="•"/>
            </a:pPr>
            <a:r>
              <a:rPr lang="it-IT" sz="1000"/>
              <a:t>De Prezzo Jacopo</a:t>
            </a:r>
            <a:endParaRPr sz="1000"/>
          </a:p>
          <a:p>
            <a:pPr marL="360000" lvl="0" indent="-292100" algn="l" rtl="0">
              <a:lnSpc>
                <a:spcPct val="115000"/>
              </a:lnSpc>
              <a:spcBef>
                <a:spcPts val="0"/>
              </a:spcBef>
              <a:spcAft>
                <a:spcPts val="0"/>
              </a:spcAft>
              <a:buSzPts val="1000"/>
              <a:buChar char="•"/>
            </a:pPr>
            <a:r>
              <a:rPr lang="it-IT" sz="1000"/>
              <a:t>Fantin Manuel</a:t>
            </a:r>
            <a:endParaRPr sz="1000"/>
          </a:p>
        </p:txBody>
      </p:sp>
      <p:sp>
        <p:nvSpPr>
          <p:cNvPr id="201" name="Google Shape;201;p4"/>
          <p:cNvSpPr txBox="1"/>
          <p:nvPr/>
        </p:nvSpPr>
        <p:spPr>
          <a:xfrm>
            <a:off x="6920450" y="2600699"/>
            <a:ext cx="2578552" cy="3524011"/>
          </a:xfrm>
          <a:prstGeom prst="rect">
            <a:avLst/>
          </a:prstGeom>
          <a:noFill/>
          <a:ln w="95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360000" lvl="0" indent="-292100" algn="l" rtl="0">
              <a:lnSpc>
                <a:spcPct val="115000"/>
              </a:lnSpc>
              <a:spcBef>
                <a:spcPts val="1200"/>
              </a:spcBef>
              <a:spcAft>
                <a:spcPts val="0"/>
              </a:spcAft>
              <a:buClr>
                <a:schemeClr val="dk1"/>
              </a:buClr>
              <a:buSzPts val="1000"/>
              <a:buChar char="•"/>
            </a:pPr>
            <a:r>
              <a:rPr lang="it-IT" sz="1000">
                <a:solidFill>
                  <a:schemeClr val="dk1"/>
                </a:solidFill>
              </a:rPr>
              <a:t>Feltrin Tommaso</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Francescato Alessandro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Gonzalez Labastida Sara Elisa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Krasniqi Albion</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err="1">
                <a:solidFill>
                  <a:schemeClr val="dk1"/>
                </a:solidFill>
              </a:rPr>
              <a:t>Maaden</a:t>
            </a:r>
            <a:r>
              <a:rPr lang="it-IT" sz="1000">
                <a:solidFill>
                  <a:schemeClr val="dk1"/>
                </a:solidFill>
              </a:rPr>
              <a:t> 	Safa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Mazzeo Alberto</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Moino Enrico</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Morello Giorgia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Niero Elia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Recchia Mattia</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err="1">
                <a:solidFill>
                  <a:schemeClr val="dk1"/>
                </a:solidFill>
              </a:rPr>
              <a:t>Reka</a:t>
            </a:r>
            <a:r>
              <a:rPr lang="it-IT" sz="1000">
                <a:solidFill>
                  <a:schemeClr val="dk1"/>
                </a:solidFill>
              </a:rPr>
              <a:t> </a:t>
            </a:r>
            <a:r>
              <a:rPr lang="it-IT" sz="1000" err="1">
                <a:solidFill>
                  <a:schemeClr val="dk1"/>
                </a:solidFill>
              </a:rPr>
              <a:t>Nesrin</a:t>
            </a:r>
            <a:r>
              <a:rPr lang="it-IT" sz="1000">
                <a:solidFill>
                  <a:schemeClr val="dk1"/>
                </a:solidFill>
              </a:rPr>
              <a:t>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err="1">
                <a:solidFill>
                  <a:schemeClr val="dk1"/>
                </a:solidFill>
              </a:rPr>
              <a:t>Scandiuzzi</a:t>
            </a:r>
            <a:r>
              <a:rPr lang="it-IT" sz="1000">
                <a:solidFill>
                  <a:schemeClr val="dk1"/>
                </a:solidFill>
              </a:rPr>
              <a:t> Carlo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Sinno Teresa </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Sorano Christian</a:t>
            </a:r>
            <a:endParaRPr sz="1000">
              <a:solidFill>
                <a:schemeClr val="dk1"/>
              </a:solidFill>
            </a:endParaRPr>
          </a:p>
          <a:p>
            <a:pPr marL="360000" lvl="0" indent="-292100" algn="l" rtl="0">
              <a:lnSpc>
                <a:spcPct val="115000"/>
              </a:lnSpc>
              <a:spcBef>
                <a:spcPts val="0"/>
              </a:spcBef>
              <a:spcAft>
                <a:spcPts val="0"/>
              </a:spcAft>
              <a:buClr>
                <a:schemeClr val="dk1"/>
              </a:buClr>
              <a:buSzPts val="1000"/>
              <a:buChar char="•"/>
            </a:pPr>
            <a:r>
              <a:rPr lang="it-IT" sz="1000">
                <a:solidFill>
                  <a:schemeClr val="dk1"/>
                </a:solidFill>
              </a:rPr>
              <a:t>Tronchin Giovanni Leone</a:t>
            </a:r>
            <a:endParaRPr sz="2800">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5"/>
          <p:cNvSpPr txBox="1"/>
          <p:nvPr/>
        </p:nvSpPr>
        <p:spPr>
          <a:xfrm>
            <a:off x="958948" y="1233960"/>
            <a:ext cx="8901670" cy="63979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50"/>
              <a:buFont typeface="Arial"/>
              <a:buNone/>
            </a:pPr>
            <a:r>
              <a:rPr lang="it-IT" sz="3950" b="1">
                <a:solidFill>
                  <a:srgbClr val="EF8903"/>
                </a:solidFill>
                <a:latin typeface="Calibri"/>
                <a:ea typeface="Calibri"/>
                <a:cs typeface="Calibri"/>
                <a:sym typeface="Calibri"/>
              </a:rPr>
              <a:t>CONCORSO</a:t>
            </a:r>
            <a:r>
              <a:rPr lang="it-IT" sz="3950" b="1">
                <a:solidFill>
                  <a:srgbClr val="EF8903"/>
                </a:solidFill>
                <a:latin typeface="Arial"/>
                <a:ea typeface="Arial"/>
                <a:cs typeface="Arial"/>
                <a:sym typeface="Arial"/>
              </a:rPr>
              <a:t> </a:t>
            </a:r>
            <a:r>
              <a:rPr lang="it-IT" sz="3950" b="1">
                <a:solidFill>
                  <a:srgbClr val="EF8903"/>
                </a:solidFill>
                <a:latin typeface="Calibri"/>
                <a:ea typeface="Calibri"/>
                <a:cs typeface="Calibri"/>
                <a:sym typeface="Calibri"/>
              </a:rPr>
              <a:t>FORMAZIONE</a:t>
            </a:r>
            <a:endParaRPr/>
          </a:p>
        </p:txBody>
      </p:sp>
      <p:sp>
        <p:nvSpPr>
          <p:cNvPr id="207" name="Google Shape;207;p5"/>
          <p:cNvSpPr txBox="1"/>
          <p:nvPr/>
        </p:nvSpPr>
        <p:spPr>
          <a:xfrm>
            <a:off x="972306" y="2161627"/>
            <a:ext cx="8734626" cy="606649"/>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Elenco </a:t>
            </a:r>
            <a:r>
              <a:rPr lang="it-IT" sz="2400" b="1" u="sng">
                <a:solidFill>
                  <a:srgbClr val="3465A8"/>
                </a:solidFill>
                <a:latin typeface="Calibri"/>
                <a:ea typeface="Calibri"/>
                <a:cs typeface="Calibri"/>
                <a:sym typeface="Calibri"/>
              </a:rPr>
              <a:t>sintetico</a:t>
            </a:r>
            <a:r>
              <a:rPr lang="it-IT" sz="2400" b="1">
                <a:solidFill>
                  <a:srgbClr val="3465A8"/>
                </a:solidFill>
                <a:latin typeface="Calibri"/>
                <a:ea typeface="Calibri"/>
                <a:cs typeface="Calibri"/>
                <a:sym typeface="Calibri"/>
              </a:rPr>
              <a:t> delle attività svolte in ambito formazione</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08" name="Google Shape;208;p5"/>
          <p:cNvSpPr txBox="1"/>
          <p:nvPr/>
        </p:nvSpPr>
        <p:spPr>
          <a:xfrm>
            <a:off x="316675" y="2880850"/>
            <a:ext cx="10113600" cy="4063500"/>
          </a:xfrm>
          <a:prstGeom prst="rect">
            <a:avLst/>
          </a:prstGeom>
          <a:noFill/>
          <a:ln w="9525" cap="flat" cmpd="sng">
            <a:solidFill>
              <a:schemeClr val="accent6"/>
            </a:solidFill>
            <a:prstDash val="solid"/>
            <a:round/>
            <a:headEnd type="none" w="sm" len="sm"/>
            <a:tailEnd type="none" w="sm" len="sm"/>
          </a:ln>
        </p:spPr>
        <p:txBody>
          <a:bodyPr spcFirstLastPara="1" wrap="square" lIns="91425" tIns="91425" rIns="91425" bIns="91425" anchor="t" anchorCtr="0">
            <a:spAutoFit/>
          </a:bodyPr>
          <a:lstStyle/>
          <a:p>
            <a:pPr marL="0" lvl="0" indent="0" algn="l" rtl="0">
              <a:spcBef>
                <a:spcPts val="0"/>
              </a:spcBef>
              <a:spcAft>
                <a:spcPts val="0"/>
              </a:spcAft>
              <a:buNone/>
            </a:pPr>
            <a:r>
              <a:rPr lang="it-IT" b="1"/>
              <a:t>Attività previste con concorso della Provincia</a:t>
            </a:r>
            <a:endParaRPr b="1"/>
          </a:p>
          <a:p>
            <a:pPr marL="457200" lvl="0" indent="-317500" algn="l" rtl="0">
              <a:spcBef>
                <a:spcPts val="0"/>
              </a:spcBef>
              <a:spcAft>
                <a:spcPts val="0"/>
              </a:spcAft>
              <a:buSzPts val="1400"/>
              <a:buAutoNum type="arabicPeriod"/>
            </a:pPr>
            <a:r>
              <a:rPr lang="it-IT"/>
              <a:t>COSTITUZIONE DELL’ENERGY TEAM, PARTECIPAZIONE A PREMIAZIONE GSC10 E INCONTRO FORMATIVO CON ALICE POMIATO IL 19 OTTOBRE</a:t>
            </a:r>
            <a:endParaRPr/>
          </a:p>
          <a:p>
            <a:pPr marL="457200" lvl="0" indent="-317500" algn="l" rtl="0">
              <a:spcBef>
                <a:spcPts val="0"/>
              </a:spcBef>
              <a:spcAft>
                <a:spcPts val="0"/>
              </a:spcAft>
              <a:buSzPts val="1400"/>
              <a:buAutoNum type="arabicPeriod"/>
            </a:pPr>
            <a:r>
              <a:rPr lang="it-IT"/>
              <a:t>FORMAZIONE DELL’ENERGY TEAM DELL’ISTITUTO CON IL CUSTODE ENERGETICO DELLA PROVINCIA DI TREVISO IL 26 FEBBRAIO</a:t>
            </a:r>
            <a:endParaRPr/>
          </a:p>
          <a:p>
            <a:pPr marL="457200" lvl="0" indent="-317500" algn="l" rtl="0">
              <a:spcBef>
                <a:spcPts val="0"/>
              </a:spcBef>
              <a:spcAft>
                <a:spcPts val="0"/>
              </a:spcAft>
              <a:buSzPts val="1400"/>
              <a:buAutoNum type="arabicPeriod"/>
            </a:pPr>
            <a:r>
              <a:rPr lang="it-IT"/>
              <a:t>FORMAZIONE DELL’ENERGY TEAM CON IL FENICE GREEN PARK IL 20 APRILE</a:t>
            </a:r>
            <a:endParaRPr/>
          </a:p>
          <a:p>
            <a:pPr marL="0" lvl="0" indent="0" algn="l" rtl="0">
              <a:spcBef>
                <a:spcPts val="0"/>
              </a:spcBef>
              <a:spcAft>
                <a:spcPts val="0"/>
              </a:spcAft>
              <a:buNone/>
            </a:pPr>
            <a:r>
              <a:rPr lang="it-IT" b="1"/>
              <a:t>Attività integrative a cura dell’Istituto per l’Energy Team</a:t>
            </a:r>
            <a:endParaRPr b="1"/>
          </a:p>
          <a:p>
            <a:pPr marL="457200" lvl="0" indent="-317500" algn="l" rtl="0">
              <a:spcBef>
                <a:spcPts val="0"/>
              </a:spcBef>
              <a:spcAft>
                <a:spcPts val="0"/>
              </a:spcAft>
              <a:buSzPts val="1400"/>
              <a:buAutoNum type="arabicPeriod"/>
            </a:pPr>
            <a:r>
              <a:rPr lang="it-IT"/>
              <a:t>FORMAZIONE DELL’ENERGY TEAM con EDUCATORE DI ALTO TREVIGIANO SERVIZI (ATS)</a:t>
            </a:r>
            <a:endParaRPr/>
          </a:p>
          <a:p>
            <a:pPr marL="457200" lvl="0" indent="-317500" algn="l" rtl="0">
              <a:spcBef>
                <a:spcPts val="0"/>
              </a:spcBef>
              <a:spcAft>
                <a:spcPts val="0"/>
              </a:spcAft>
              <a:buSzPts val="1400"/>
              <a:buAutoNum type="arabicPeriod"/>
            </a:pPr>
            <a:r>
              <a:rPr lang="it-IT"/>
              <a:t>INCONTRO DELL’ENERGY TEAM CON FORMAZIONE INTERNA A CURA DEI DOCENTI DELL’ENERGY TEAM</a:t>
            </a:r>
            <a:endParaRPr/>
          </a:p>
          <a:p>
            <a:pPr marL="0" lvl="0" indent="0" algn="l" rtl="0">
              <a:spcBef>
                <a:spcPts val="0"/>
              </a:spcBef>
              <a:spcAft>
                <a:spcPts val="0"/>
              </a:spcAft>
              <a:buNone/>
            </a:pPr>
            <a:r>
              <a:rPr lang="it-IT" b="1">
                <a:solidFill>
                  <a:schemeClr val="dk1"/>
                </a:solidFill>
              </a:rPr>
              <a:t>Attività integrative a cura dell’Istituto per tutte le classi</a:t>
            </a:r>
            <a:endParaRPr b="1"/>
          </a:p>
          <a:p>
            <a:pPr marL="457200" lvl="0" indent="-317500" algn="l" rtl="0">
              <a:spcBef>
                <a:spcPts val="0"/>
              </a:spcBef>
              <a:spcAft>
                <a:spcPts val="0"/>
              </a:spcAft>
              <a:buSzPts val="1400"/>
              <a:buAutoNum type="arabicPeriod"/>
            </a:pPr>
            <a:r>
              <a:rPr lang="it-IT"/>
              <a:t>FORMAZIONE DI TUTTE LE CLASSI IN OCCASIONE DELLE SETTIMANE DI M’ILLUMINO DI MENO, GIORNATA DELL’ACQUA, GIORNATA DELLA TERRA</a:t>
            </a:r>
            <a:endParaRPr/>
          </a:p>
          <a:p>
            <a:pPr marL="457200" lvl="0" indent="-317500" algn="l" rtl="0">
              <a:spcBef>
                <a:spcPts val="0"/>
              </a:spcBef>
              <a:spcAft>
                <a:spcPts val="0"/>
              </a:spcAft>
              <a:buSzPts val="1400"/>
              <a:buAutoNum type="arabicPeriod"/>
            </a:pPr>
            <a:r>
              <a:rPr lang="it-IT"/>
              <a:t>FORMAZIONE DELLE CLASSI PRIME  SULLA RIDUZIONE DEI RIFIUTI MEDIANTE ATTIVITÀ’ PRATICHE DI PULIZIA DEI CORTILI</a:t>
            </a:r>
            <a:endParaRPr/>
          </a:p>
          <a:p>
            <a:pPr marL="457200" lvl="0" indent="-317500" algn="l" rtl="0">
              <a:spcBef>
                <a:spcPts val="0"/>
              </a:spcBef>
              <a:spcAft>
                <a:spcPts val="0"/>
              </a:spcAft>
              <a:buSzPts val="1400"/>
              <a:buAutoNum type="arabicPeriod"/>
            </a:pPr>
            <a:r>
              <a:rPr lang="it-IT"/>
              <a:t>FORMAZIONE DI TUTTE LE CLASSI PRIME E SECONDE (IP, IT, IeFP) A CURA DI EDUCATORI CONTARINA</a:t>
            </a:r>
            <a:endParaRPr/>
          </a:p>
          <a:p>
            <a:pPr marL="457200" lvl="0" indent="-317500" algn="l" rtl="0">
              <a:spcBef>
                <a:spcPts val="0"/>
              </a:spcBef>
              <a:spcAft>
                <a:spcPts val="0"/>
              </a:spcAft>
              <a:buSzPts val="1400"/>
              <a:buAutoNum type="arabicPeriod"/>
            </a:pPr>
            <a:r>
              <a:rPr lang="it-IT"/>
              <a:t>FORMAZIONE DEGLI STUDENTI DA STUDENTI ESPERTI ENERGY TEAM E DOCENTI SULLA CULTURA DEL RIPARO (PROGETTO LE 3R+1)</a:t>
            </a:r>
            <a:endParaRPr/>
          </a:p>
          <a:p>
            <a:pPr marL="457200" lvl="0" indent="0" algn="l" rtl="0">
              <a:spcBef>
                <a:spcPts val="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6"/>
          <p:cNvSpPr txBox="1"/>
          <p:nvPr/>
        </p:nvSpPr>
        <p:spPr>
          <a:xfrm>
            <a:off x="100031" y="768989"/>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14" name="Google Shape;214;p6"/>
          <p:cNvSpPr txBox="1"/>
          <p:nvPr/>
        </p:nvSpPr>
        <p:spPr>
          <a:xfrm>
            <a:off x="183518" y="1408902"/>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«1»</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15" name="Google Shape;215;p6"/>
          <p:cNvSpPr txBox="1"/>
          <p:nvPr/>
        </p:nvSpPr>
        <p:spPr>
          <a:xfrm>
            <a:off x="183525" y="2015500"/>
            <a:ext cx="10508400" cy="45123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 </a:t>
            </a:r>
            <a:r>
              <a:rPr lang="it-IT" b="1">
                <a:solidFill>
                  <a:schemeClr val="dk1"/>
                </a:solidFill>
              </a:rPr>
              <a:t>COSTITUZIONE DELL’ENERGY TEAM, PARTECIPAZIONE A PREMIAZIONE GSC10 E INCONTRO FORMATIVO CON ALICE POMIATO il 19 OTTOBRE 2023 </a:t>
            </a:r>
            <a:endParaRPr b="1">
              <a:solidFill>
                <a:schemeClr val="dk1"/>
              </a:solidFill>
            </a:endParaRPr>
          </a:p>
          <a:p>
            <a:pPr marL="0" lvl="0" indent="0" algn="l" rtl="0">
              <a:lnSpc>
                <a:spcPct val="155000"/>
              </a:lnSpc>
              <a:spcBef>
                <a:spcPts val="1100"/>
              </a:spcBef>
              <a:spcAft>
                <a:spcPts val="0"/>
              </a:spcAft>
              <a:buNone/>
            </a:pPr>
            <a:r>
              <a:rPr lang="it-IT" sz="1300">
                <a:solidFill>
                  <a:srgbClr val="212121"/>
                </a:solidFill>
                <a:latin typeface="Roboto"/>
                <a:ea typeface="Roboto"/>
                <a:cs typeface="Roboto"/>
                <a:sym typeface="Roboto"/>
              </a:rPr>
              <a:t>L’Energy Team del nostro Istituto, Giorgi-Fermi di Treviso, ha partecipato alla premiazione della 10°  edizione del concorso Green Schools Competition, promosso dalla Provincia di Treviso </a:t>
            </a:r>
            <a:r>
              <a:rPr lang="it-IT" sz="1300">
                <a:solidFill>
                  <a:schemeClr val="dk1"/>
                </a:solidFill>
              </a:rPr>
              <a:t>(</a:t>
            </a:r>
            <a:r>
              <a:rPr lang="it-IT" sz="1300" u="sng">
                <a:solidFill>
                  <a:schemeClr val="hlink"/>
                </a:solidFill>
                <a:hlinkClick r:id="rId3"/>
              </a:rPr>
              <a:t>circ 63</a:t>
            </a:r>
            <a:r>
              <a:rPr lang="it-IT" sz="1300">
                <a:solidFill>
                  <a:schemeClr val="dk1"/>
                </a:solidFill>
              </a:rPr>
              <a:t>)</a:t>
            </a:r>
            <a:r>
              <a:rPr lang="it-IT" sz="1300">
                <a:solidFill>
                  <a:srgbClr val="212121"/>
                </a:solidFill>
                <a:latin typeface="Roboto"/>
                <a:ea typeface="Roboto"/>
                <a:cs typeface="Roboto"/>
                <a:sym typeface="Roboto"/>
              </a:rPr>
              <a:t>. Noi del Giorgi - Fermi abbiamo vinto due volte! Nella sezione Azioni concrete per il risparmio energetico e la sostenibilità, e come miglior Energy Team tra quelli storici. La giornata del </a:t>
            </a:r>
            <a:r>
              <a:rPr lang="it-IT" sz="1300" b="1">
                <a:solidFill>
                  <a:srgbClr val="212121"/>
                </a:solidFill>
                <a:latin typeface="Roboto"/>
                <a:ea typeface="Roboto"/>
                <a:cs typeface="Roboto"/>
                <a:sym typeface="Roboto"/>
              </a:rPr>
              <a:t>19 Ottobre</a:t>
            </a:r>
            <a:r>
              <a:rPr lang="it-IT" sz="1300">
                <a:solidFill>
                  <a:srgbClr val="212121"/>
                </a:solidFill>
                <a:latin typeface="Roboto"/>
                <a:ea typeface="Roboto"/>
                <a:cs typeface="Roboto"/>
                <a:sym typeface="Roboto"/>
              </a:rPr>
              <a:t>, inoltre, ha visto la partecipazione straordinaria di Alice Pomiato, speaker, formatrice, educatrice di uno stile di vita sostenibile, etico e consapevole con un intervento dal titolo: “Progettiamo una vita climate positive”. </a:t>
            </a:r>
            <a:r>
              <a:rPr lang="it-IT" sz="1300" b="1">
                <a:solidFill>
                  <a:srgbClr val="212121"/>
                </a:solidFill>
                <a:latin typeface="Roboto"/>
                <a:ea typeface="Roboto"/>
                <a:cs typeface="Roboto"/>
                <a:sym typeface="Roboto"/>
              </a:rPr>
              <a:t>Alla premiazione hanno partecipato 15  alunni, provenienti da 9 classi diverse (seconda, terza, quarta e quinta superiore). Il nostro Energy Team infatti è straordinario, perchè è formato da alunni di tutti gli indirizzi e tutte le classi (</a:t>
            </a:r>
            <a:r>
              <a:rPr lang="it-IT" sz="1300" u="sng">
                <a:solidFill>
                  <a:schemeClr val="hlink"/>
                </a:solidFill>
                <a:latin typeface="Roboto"/>
                <a:ea typeface="Roboto"/>
                <a:cs typeface="Roboto"/>
                <a:sym typeface="Roboto"/>
                <a:hlinkClick r:id="rId4"/>
              </a:rPr>
              <a:t>circ 101</a:t>
            </a:r>
            <a:r>
              <a:rPr lang="it-IT" sz="1300" b="1">
                <a:solidFill>
                  <a:srgbClr val="212121"/>
                </a:solidFill>
                <a:latin typeface="Roboto"/>
                <a:ea typeface="Roboto"/>
                <a:cs typeface="Roboto"/>
                <a:sym typeface="Roboto"/>
              </a:rPr>
              <a:t>)</a:t>
            </a:r>
            <a:r>
              <a:rPr lang="it-IT" sz="1300">
                <a:solidFill>
                  <a:srgbClr val="212121"/>
                </a:solidFill>
                <a:latin typeface="Roboto"/>
                <a:ea typeface="Roboto"/>
                <a:cs typeface="Roboto"/>
                <a:sym typeface="Roboto"/>
              </a:rPr>
              <a:t>. Questo permette di avere competenze diverse e di avere sempre studenti esperti, perchè partecipanti da diversi anni, e studenti nuovi che imparano da quelli più esperti. Per saperne di più è possibile leggere l'articolo scritto nella </a:t>
            </a:r>
            <a:r>
              <a:rPr lang="it-IT" sz="1300" u="sng">
                <a:solidFill>
                  <a:srgbClr val="212121"/>
                </a:solidFill>
                <a:latin typeface="Roboto"/>
                <a:ea typeface="Roboto"/>
                <a:cs typeface="Roboto"/>
                <a:sym typeface="Roboto"/>
              </a:rPr>
              <a:t>Salamandra, numero 91, OTTOBRE-NOVEMBRE 2023 (Giorgi-Fermi: miglior Energy Team!, articolo scritto dall'Energy Team dell'Istituto Giorgi-Fermi)  </a:t>
            </a:r>
            <a:r>
              <a:rPr lang="it-IT" sz="1200">
                <a:solidFill>
                  <a:srgbClr val="212121"/>
                </a:solidFill>
                <a:latin typeface="Roboto"/>
                <a:ea typeface="Roboto"/>
                <a:cs typeface="Roboto"/>
                <a:sym typeface="Roboto"/>
              </a:rPr>
              <a:t>h</a:t>
            </a:r>
            <a:r>
              <a:rPr lang="it-IT" sz="1200" u="sng">
                <a:solidFill>
                  <a:schemeClr val="hlink"/>
                </a:solidFill>
                <a:latin typeface="Roboto"/>
                <a:ea typeface="Roboto"/>
                <a:cs typeface="Roboto"/>
                <a:sym typeface="Roboto"/>
                <a:hlinkClick r:id="rId5"/>
              </a:rPr>
              <a:t>ttps://lasalamandra.eu/blog/2023/10/22/giorgi-fermi-miglior-energy-team/</a:t>
            </a:r>
            <a:r>
              <a:rPr lang="it-IT" sz="1200">
                <a:solidFill>
                  <a:srgbClr val="212121"/>
                </a:solidFill>
                <a:latin typeface="Roboto"/>
                <a:ea typeface="Roboto"/>
                <a:cs typeface="Roboto"/>
                <a:sym typeface="Roboto"/>
              </a:rPr>
              <a:t> (Doc Roberta/Drive R/Drive GS/Sito)</a:t>
            </a:r>
            <a:endParaRPr sz="1200">
              <a:solidFill>
                <a:srgbClr val="212121"/>
              </a:solidFill>
              <a:latin typeface="Roboto"/>
              <a:ea typeface="Roboto"/>
              <a:cs typeface="Roboto"/>
              <a:sym typeface="Roboto"/>
            </a:endParaRPr>
          </a:p>
          <a:p>
            <a:pPr marL="0" lvl="0" indent="0" algn="l" rtl="0">
              <a:spcBef>
                <a:spcPts val="0"/>
              </a:spcBef>
              <a:spcAft>
                <a:spcPts val="0"/>
              </a:spcAft>
              <a:buNone/>
            </a:pPr>
            <a:r>
              <a:rPr lang="it-IT">
                <a:solidFill>
                  <a:schemeClr val="dk1"/>
                </a:solidFill>
              </a:rPr>
              <a:t>Link foto: </a:t>
            </a:r>
            <a:r>
              <a:rPr lang="it-IT" sz="1200" u="sng">
                <a:solidFill>
                  <a:schemeClr val="hlink"/>
                </a:solidFill>
                <a:hlinkClick r:id="rId6"/>
              </a:rPr>
              <a:t>https://photos.app.goo.gl/B6crDYzNwtrcd4SN9</a:t>
            </a:r>
            <a:r>
              <a:rPr lang="it-IT" sz="1200">
                <a:solidFill>
                  <a:schemeClr val="dk1"/>
                </a:solidFill>
              </a:rPr>
              <a:t> </a:t>
            </a:r>
            <a:r>
              <a:rPr lang="it-IT" sz="1200">
                <a:solidFill>
                  <a:srgbClr val="212121"/>
                </a:solidFill>
                <a:latin typeface="Roboto"/>
                <a:ea typeface="Roboto"/>
                <a:cs typeface="Roboto"/>
                <a:sym typeface="Roboto"/>
              </a:rPr>
              <a:t>(Doc Roberta/Drive R/Drive GS/Sito NO)</a:t>
            </a:r>
            <a:endParaRPr sz="1200">
              <a:solidFill>
                <a:schemeClr val="dk1"/>
              </a:solidFill>
            </a:endParaRPr>
          </a:p>
          <a:p>
            <a:pPr marL="0" lvl="0" indent="0" algn="l" rtl="0">
              <a:spcBef>
                <a:spcPts val="0"/>
              </a:spcBef>
              <a:spcAft>
                <a:spcPts val="0"/>
              </a:spcAft>
              <a:buNone/>
            </a:pPr>
            <a:r>
              <a:rPr lang="it-IT">
                <a:solidFill>
                  <a:schemeClr val="dk1"/>
                </a:solidFill>
              </a:rPr>
              <a:t>Link Video riassuntivo fatto da Davide dell’Energy Team: </a:t>
            </a:r>
            <a:r>
              <a:rPr lang="it-IT" sz="1100" u="sng">
                <a:solidFill>
                  <a:schemeClr val="hlink"/>
                </a:solidFill>
                <a:hlinkClick r:id="rId7"/>
              </a:rPr>
              <a:t>https://drive.google.com/file/d/1VnnIcR9_LUKIGkE5KYQUxRPPiMEQYbbP/view?usp=sharing</a:t>
            </a:r>
            <a:endParaRPr sz="1100">
              <a:solidFill>
                <a:schemeClr val="dk1"/>
              </a:solidFill>
            </a:endParaRPr>
          </a:p>
          <a:p>
            <a:pPr marL="0" lvl="0" indent="0" algn="l" rtl="0">
              <a:lnSpc>
                <a:spcPct val="155000"/>
              </a:lnSpc>
              <a:spcBef>
                <a:spcPts val="1100"/>
              </a:spcBef>
              <a:spcAft>
                <a:spcPts val="0"/>
              </a:spcAft>
              <a:buClr>
                <a:schemeClr val="dk1"/>
              </a:buClr>
              <a:buSzPts val="1100"/>
              <a:buFont typeface="Arial"/>
              <a:buNone/>
            </a:pPr>
            <a:endParaRPr>
              <a:solidFill>
                <a:schemeClr val="dk1"/>
              </a:solidFill>
              <a:highlight>
                <a:srgbClr val="FFFF00"/>
              </a:highlight>
            </a:endParaRPr>
          </a:p>
          <a:p>
            <a:pPr marL="0" lvl="0" indent="0" algn="l" rtl="0">
              <a:spcBef>
                <a:spcPts val="0"/>
              </a:spcBef>
              <a:spcAft>
                <a:spcPts val="0"/>
              </a:spcAft>
              <a:buNone/>
            </a:pPr>
            <a:endParaRPr>
              <a:solidFill>
                <a:schemeClr val="dk1"/>
              </a:solidFill>
              <a:highlight>
                <a:srgbClr val="00FF00"/>
              </a:highlight>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g2d28da4b5e2_0_0"/>
          <p:cNvSpPr txBox="1"/>
          <p:nvPr/>
        </p:nvSpPr>
        <p:spPr>
          <a:xfrm>
            <a:off x="213481" y="12674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21" name="Google Shape;221;g2d28da4b5e2_0_0"/>
          <p:cNvSpPr txBox="1"/>
          <p:nvPr/>
        </p:nvSpPr>
        <p:spPr>
          <a:xfrm>
            <a:off x="297031" y="1965902"/>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«2»</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22" name="Google Shape;222;g2d28da4b5e2_0_0"/>
          <p:cNvSpPr txBox="1"/>
          <p:nvPr/>
        </p:nvSpPr>
        <p:spPr>
          <a:xfrm>
            <a:off x="213475" y="2572500"/>
            <a:ext cx="10478400" cy="35160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a:p>
          <a:p>
            <a:pPr marL="0" lvl="0" indent="0" algn="l" rtl="0">
              <a:spcBef>
                <a:spcPts val="0"/>
              </a:spcBef>
              <a:spcAft>
                <a:spcPts val="0"/>
              </a:spcAft>
              <a:buNone/>
            </a:pPr>
            <a:r>
              <a:rPr lang="it-IT" b="1">
                <a:solidFill>
                  <a:schemeClr val="dk1"/>
                </a:solidFill>
              </a:rPr>
              <a:t>INCONTRO FORMATIVO PER L’ENERGY TEAM DELL’ISTITUTO CON IL CUSTODE ENERGETICO DELLA PROVINCIA DI TREVISO 26 FEBBRAIO 2024</a:t>
            </a:r>
            <a:endParaRPr b="1">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Il 26 febbraio (</a:t>
            </a:r>
            <a:r>
              <a:rPr lang="it-IT" u="sng">
                <a:solidFill>
                  <a:schemeClr val="hlink"/>
                </a:solidFill>
                <a:hlinkClick r:id="rId3"/>
              </a:rPr>
              <a:t>circ 405</a:t>
            </a:r>
            <a:r>
              <a:rPr lang="it-IT">
                <a:solidFill>
                  <a:schemeClr val="dk1"/>
                </a:solidFill>
              </a:rPr>
              <a:t>), dalle 14 alle 16, l’Energy Team dell’Istituto, completo di docenti, studenti e personale ATA, ha incontrato all’interno delle attività obbligatorie previste dalla Green Schools Competitions 11, il Custode Energetico, una figura individuata all’interno del RTI, come riferimento ed il supporto per tutte le problematiche di carattere energetico.</a:t>
            </a:r>
            <a:endParaRPr>
              <a:solidFill>
                <a:schemeClr val="dk1"/>
              </a:solidFill>
            </a:endParaRPr>
          </a:p>
          <a:p>
            <a:pPr marL="0" lvl="0" indent="0" algn="l" rtl="0">
              <a:lnSpc>
                <a:spcPct val="100000"/>
              </a:lnSpc>
              <a:spcBef>
                <a:spcPts val="0"/>
              </a:spcBef>
              <a:spcAft>
                <a:spcPts val="0"/>
              </a:spcAft>
              <a:buNone/>
            </a:pPr>
            <a:endParaRPr>
              <a:solidFill>
                <a:schemeClr val="dk1"/>
              </a:solidFill>
            </a:endParaRPr>
          </a:p>
          <a:p>
            <a:pPr marL="0" lvl="0" indent="0" algn="l" rtl="0">
              <a:lnSpc>
                <a:spcPct val="100000"/>
              </a:lnSpc>
              <a:spcBef>
                <a:spcPts val="0"/>
              </a:spcBef>
              <a:spcAft>
                <a:spcPts val="0"/>
              </a:spcAft>
              <a:buClr>
                <a:schemeClr val="dk1"/>
              </a:buClr>
              <a:buSzPts val="1100"/>
              <a:buFont typeface="Arial"/>
              <a:buNone/>
            </a:pPr>
            <a:r>
              <a:rPr lang="it-IT">
                <a:solidFill>
                  <a:srgbClr val="212121"/>
                </a:solidFill>
              </a:rPr>
              <a:t>Durante l'incontro, gli studenti Sara Gonzales e Carlo Scandiuzzi, hanno magistralmente presentato il lavoro di ricerca fatto dalla classe 4ACE, con la supervisione del prof. Massimo Davanzo. Lo studio ha riguardato il monitoraggio dei consumi dei dispositivi elettronici per la didattica presenti nell'aula.</a:t>
            </a:r>
            <a:endParaRPr sz="1200">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foto: </a:t>
            </a:r>
            <a:r>
              <a:rPr lang="it-IT" u="sng">
                <a:solidFill>
                  <a:schemeClr val="hlink"/>
                </a:solidFill>
                <a:hlinkClick r:id="rId4"/>
              </a:rPr>
              <a:t>https://photos.app.goo.gl/uuAaavR9zxD7uaUf7</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Presentazione 4ACE (vedi azioni concrete):</a:t>
            </a:r>
            <a:r>
              <a:rPr lang="it-IT" u="sng">
                <a:solidFill>
                  <a:schemeClr val="hlink"/>
                </a:solidFill>
                <a:hlinkClick r:id="rId5"/>
              </a:rPr>
              <a:t>https://drive.google.com/file/d/1OPU_BZfRd7irrJUuYXrOexwQabky6_LO/view?usp=sharing</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marR="0" lvl="0" indent="0" algn="l" rtl="0">
              <a:lnSpc>
                <a:spcPct val="171428"/>
              </a:lnSpc>
              <a:spcBef>
                <a:spcPts val="1000"/>
              </a:spcBef>
              <a:spcAft>
                <a:spcPts val="0"/>
              </a:spcAft>
              <a:buClr>
                <a:schemeClr val="dk1"/>
              </a:buClr>
              <a:buSzPts val="1400"/>
              <a:buFont typeface="Arial"/>
              <a:buNone/>
            </a:pPr>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g2d28da4b5e2_0_6"/>
          <p:cNvSpPr txBox="1"/>
          <p:nvPr/>
        </p:nvSpPr>
        <p:spPr>
          <a:xfrm>
            <a:off x="6" y="714539"/>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28" name="Google Shape;228;g2d28da4b5e2_0_6"/>
          <p:cNvSpPr txBox="1"/>
          <p:nvPr/>
        </p:nvSpPr>
        <p:spPr>
          <a:xfrm>
            <a:off x="6" y="1267927"/>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«3»</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29" name="Google Shape;229;g2d28da4b5e2_0_6"/>
          <p:cNvSpPr txBox="1"/>
          <p:nvPr/>
        </p:nvSpPr>
        <p:spPr>
          <a:xfrm>
            <a:off x="0" y="1766650"/>
            <a:ext cx="10691700" cy="33552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200" b="1" i="1">
                <a:solidFill>
                  <a:schemeClr val="dk1"/>
                </a:solidFill>
                <a:latin typeface="Calibri"/>
                <a:ea typeface="Calibri"/>
                <a:cs typeface="Calibri"/>
                <a:sym typeface="Calibri"/>
              </a:rPr>
              <a:t>Descrizione:</a:t>
            </a:r>
            <a:endParaRPr sz="1200" b="1" i="1">
              <a:solidFill>
                <a:schemeClr val="dk1"/>
              </a:solidFill>
              <a:latin typeface="Calibri"/>
              <a:ea typeface="Calibri"/>
              <a:cs typeface="Calibri"/>
              <a:sym typeface="Calibri"/>
            </a:endParaRPr>
          </a:p>
          <a:p>
            <a:pPr marL="0" lvl="0" indent="0" algn="l" rtl="0">
              <a:spcBef>
                <a:spcPts val="0"/>
              </a:spcBef>
              <a:spcAft>
                <a:spcPts val="0"/>
              </a:spcAft>
              <a:buNone/>
            </a:pPr>
            <a:r>
              <a:rPr lang="it-IT" sz="1500" b="1">
                <a:solidFill>
                  <a:schemeClr val="dk1"/>
                </a:solidFill>
              </a:rPr>
              <a:t>INCONTRO FORMATIVO DELL’ENERGY TEAM CON IL FENICE GREEN ENERGY PARK (TEMA DEL BANDO PAG. 8: metodi e strumenti di eco-efficienza e riduzione di consumi di energia primaria negli edifici scolastici) 20 APRILE</a:t>
            </a:r>
            <a:endParaRPr sz="1500" b="1">
              <a:solidFill>
                <a:schemeClr val="dk1"/>
              </a:solidFill>
            </a:endParaRPr>
          </a:p>
          <a:p>
            <a:pPr marL="0" lvl="0" indent="0" algn="l" rtl="0">
              <a:spcBef>
                <a:spcPts val="0"/>
              </a:spcBef>
              <a:spcAft>
                <a:spcPts val="0"/>
              </a:spcAft>
              <a:buNone/>
            </a:pPr>
            <a:endParaRPr sz="1500">
              <a:solidFill>
                <a:srgbClr val="212121"/>
              </a:solidFill>
              <a:latin typeface="Roboto"/>
              <a:ea typeface="Roboto"/>
              <a:cs typeface="Roboto"/>
              <a:sym typeface="Roboto"/>
            </a:endParaRPr>
          </a:p>
          <a:p>
            <a:pPr marL="0" lvl="0" indent="0" algn="just" rtl="0">
              <a:spcBef>
                <a:spcPts val="0"/>
              </a:spcBef>
              <a:spcAft>
                <a:spcPts val="0"/>
              </a:spcAft>
              <a:buNone/>
            </a:pPr>
            <a:r>
              <a:rPr lang="it-IT" sz="1500">
                <a:solidFill>
                  <a:srgbClr val="212121"/>
                </a:solidFill>
                <a:latin typeface="Roboto"/>
                <a:ea typeface="Roboto"/>
                <a:cs typeface="Roboto"/>
                <a:sym typeface="Roboto"/>
              </a:rPr>
              <a:t>Il 20 aprile, </a:t>
            </a:r>
            <a:r>
              <a:rPr lang="it-IT" sz="1500">
                <a:solidFill>
                  <a:schemeClr val="dk1"/>
                </a:solidFill>
                <a:latin typeface="Roboto"/>
                <a:ea typeface="Roboto"/>
                <a:cs typeface="Roboto"/>
                <a:sym typeface="Roboto"/>
              </a:rPr>
              <a:t> </a:t>
            </a:r>
            <a:r>
              <a:rPr lang="it-IT" sz="1500" u="sng">
                <a:solidFill>
                  <a:schemeClr val="hlink"/>
                </a:solidFill>
                <a:latin typeface="Roboto"/>
                <a:ea typeface="Roboto"/>
                <a:cs typeface="Roboto"/>
                <a:sym typeface="Roboto"/>
                <a:hlinkClick r:id="rId3"/>
              </a:rPr>
              <a:t>(circ 604</a:t>
            </a:r>
            <a:r>
              <a:rPr lang="it-IT" sz="1500">
                <a:solidFill>
                  <a:schemeClr val="dk1"/>
                </a:solidFill>
                <a:latin typeface="Roboto"/>
                <a:ea typeface="Roboto"/>
                <a:cs typeface="Roboto"/>
                <a:sym typeface="Roboto"/>
              </a:rPr>
              <a:t>) </a:t>
            </a:r>
            <a:r>
              <a:rPr lang="it-IT" sz="1500">
                <a:solidFill>
                  <a:srgbClr val="212121"/>
                </a:solidFill>
                <a:latin typeface="Roboto"/>
                <a:ea typeface="Roboto"/>
                <a:cs typeface="Roboto"/>
                <a:sym typeface="Roboto"/>
              </a:rPr>
              <a:t>Giornata mondiale della Terra, l’Energy Team del nostro istituto, Giorgi Fermi di Treviso, ha vissuto un importante momento di formazione, grazie alle attività promosse dalla provincia di Treviso nella Green Schools Competition XI. L’incontro si intitolava “Mix Energetico”, e il relatore era Mattia, del Fenice Green Energy Park di Padova. </a:t>
            </a:r>
            <a:endParaRPr sz="1500">
              <a:solidFill>
                <a:srgbClr val="212121"/>
              </a:solidFill>
              <a:latin typeface="Roboto"/>
              <a:ea typeface="Roboto"/>
              <a:cs typeface="Roboto"/>
              <a:sym typeface="Roboto"/>
            </a:endParaRPr>
          </a:p>
          <a:p>
            <a:pPr marL="0" lvl="0" indent="0" algn="just" rtl="0">
              <a:lnSpc>
                <a:spcPct val="115000"/>
              </a:lnSpc>
              <a:spcBef>
                <a:spcPts val="0"/>
              </a:spcBef>
              <a:spcAft>
                <a:spcPts val="0"/>
              </a:spcAft>
              <a:buNone/>
            </a:pPr>
            <a:r>
              <a:rPr lang="it-IT" sz="1500">
                <a:solidFill>
                  <a:schemeClr val="dk1"/>
                </a:solidFill>
                <a:latin typeface="Roboto"/>
                <a:ea typeface="Roboto"/>
                <a:cs typeface="Roboto"/>
                <a:sym typeface="Roboto"/>
              </a:rPr>
              <a:t>Accompagnati dai docenti Frasson, Davanzo e Di Venere, dopo un momento formativo, ci siamo cimentati con la creazione di un mix energetico di fonti rinnovabili, e imparato come conservarlo con un accumulatore a idrogeno. </a:t>
            </a:r>
            <a:endParaRPr sz="1500">
              <a:solidFill>
                <a:schemeClr val="dk1"/>
              </a:solidFill>
              <a:latin typeface="Roboto"/>
              <a:ea typeface="Roboto"/>
              <a:cs typeface="Roboto"/>
              <a:sym typeface="Roboto"/>
            </a:endParaRPr>
          </a:p>
          <a:p>
            <a:pPr marL="0" lvl="0" indent="0" algn="just" rtl="0">
              <a:lnSpc>
                <a:spcPct val="115000"/>
              </a:lnSpc>
              <a:spcBef>
                <a:spcPts val="0"/>
              </a:spcBef>
              <a:spcAft>
                <a:spcPts val="0"/>
              </a:spcAft>
              <a:buNone/>
            </a:pPr>
            <a:r>
              <a:rPr lang="it-IT" sz="1500">
                <a:solidFill>
                  <a:schemeClr val="dk1"/>
                </a:solidFill>
                <a:latin typeface="Roboto"/>
                <a:ea typeface="Roboto"/>
                <a:cs typeface="Roboto"/>
                <a:sym typeface="Roboto"/>
              </a:rPr>
              <a:t>Al termine dell’incontro abbiamo intervistato l’educatore Mattia, il prof. Davanzo dell’Energy Team, Sara Gonzales, rappresentante di istituto e membro dell'Energy Team, e altri partecipanti.  Con i loro contributi è stato scritto un articolo per la Salamandra e per il sito GSC, provincia di Treviso.</a:t>
            </a:r>
            <a:endParaRPr sz="1500">
              <a:solidFill>
                <a:schemeClr val="dk1"/>
              </a:solidFill>
              <a:latin typeface="Roboto"/>
              <a:ea typeface="Roboto"/>
              <a:cs typeface="Roboto"/>
              <a:sym typeface="Roboto"/>
            </a:endParaRPr>
          </a:p>
          <a:p>
            <a:pPr marL="0" lvl="0" indent="0" algn="l" rtl="0">
              <a:lnSpc>
                <a:spcPct val="115000"/>
              </a:lnSpc>
              <a:spcBef>
                <a:spcPts val="0"/>
              </a:spcBef>
              <a:spcAft>
                <a:spcPts val="0"/>
              </a:spcAft>
              <a:buNone/>
            </a:pPr>
            <a:endParaRPr sz="1500">
              <a:solidFill>
                <a:schemeClr val="dk1"/>
              </a:solidFill>
            </a:endParaRPr>
          </a:p>
          <a:p>
            <a:pPr marL="0" lvl="0" indent="0" algn="l" rtl="0">
              <a:spcBef>
                <a:spcPts val="0"/>
              </a:spcBef>
              <a:spcAft>
                <a:spcPts val="0"/>
              </a:spcAft>
              <a:buNone/>
            </a:pPr>
            <a:r>
              <a:rPr lang="it-IT" sz="1200">
                <a:solidFill>
                  <a:schemeClr val="dk1"/>
                </a:solidFill>
              </a:rPr>
              <a:t>Link foto: </a:t>
            </a:r>
            <a:r>
              <a:rPr lang="it-IT" sz="1200" u="sng">
                <a:solidFill>
                  <a:schemeClr val="hlink"/>
                </a:solidFill>
                <a:hlinkClick r:id="rId4"/>
              </a:rPr>
              <a:t>https://photos.app.goo.gl/QGEPn7egpsrgbVAV9</a:t>
            </a:r>
            <a:r>
              <a:rPr lang="it-IT" sz="1200">
                <a:solidFill>
                  <a:schemeClr val="dk1"/>
                </a:solidFill>
              </a:rPr>
              <a:t>		</a:t>
            </a:r>
            <a:endParaRPr sz="1200">
              <a:solidFill>
                <a:schemeClr val="dk1"/>
              </a:solidFill>
              <a:highlight>
                <a:srgbClr val="00FF00"/>
              </a:highlight>
            </a:endParaRPr>
          </a:p>
          <a:p>
            <a:pPr marL="0" lvl="0" indent="0" algn="l" rtl="0">
              <a:spcBef>
                <a:spcPts val="0"/>
              </a:spcBef>
              <a:spcAft>
                <a:spcPts val="0"/>
              </a:spcAft>
              <a:buNone/>
            </a:pPr>
            <a:endParaRPr sz="1200">
              <a:solidFill>
                <a:schemeClr val="dk1"/>
              </a:solidFill>
              <a:highlight>
                <a:srgbClr val="00FF00"/>
              </a:highlight>
            </a:endParaRPr>
          </a:p>
          <a:p>
            <a:pPr marL="0" lvl="0" indent="0" algn="l" rtl="0">
              <a:spcBef>
                <a:spcPts val="0"/>
              </a:spcBef>
              <a:spcAft>
                <a:spcPts val="0"/>
              </a:spcAft>
              <a:buClr>
                <a:schemeClr val="dk1"/>
              </a:buClr>
              <a:buSzPts val="1100"/>
              <a:buFont typeface="Arial"/>
              <a:buNone/>
            </a:pPr>
            <a:r>
              <a:rPr lang="it-IT" sz="1200">
                <a:solidFill>
                  <a:schemeClr val="dk1"/>
                </a:solidFill>
              </a:rPr>
              <a:t>Link audio interviste Energy Team: </a:t>
            </a:r>
            <a:r>
              <a:rPr lang="it-IT" sz="1100" u="sng">
                <a:solidFill>
                  <a:schemeClr val="hlink"/>
                </a:solidFill>
                <a:hlinkClick r:id="rId5"/>
              </a:rPr>
              <a:t>https://drive.google.com/drive/folders/1F-h1Dau_OLwBb5GttS7nvyfh-SigM0Ef?usp=sharing</a:t>
            </a:r>
            <a:endParaRPr sz="1100"/>
          </a:p>
          <a:p>
            <a:pPr marL="0" lvl="0" indent="0" algn="l" rtl="0">
              <a:spcBef>
                <a:spcPts val="0"/>
              </a:spcBef>
              <a:spcAft>
                <a:spcPts val="0"/>
              </a:spcAft>
              <a:buClr>
                <a:schemeClr val="dk1"/>
              </a:buClr>
              <a:buSzPts val="1100"/>
              <a:buFont typeface="Arial"/>
              <a:buNone/>
            </a:pPr>
            <a:endParaRPr sz="1100"/>
          </a:p>
          <a:p>
            <a:pPr marL="0" lvl="0" indent="0" algn="l" rtl="0">
              <a:spcBef>
                <a:spcPts val="0"/>
              </a:spcBef>
              <a:spcAft>
                <a:spcPts val="0"/>
              </a:spcAft>
              <a:buClr>
                <a:schemeClr val="dk1"/>
              </a:buClr>
              <a:buSzPts val="1100"/>
              <a:buFont typeface="Arial"/>
              <a:buNone/>
            </a:pPr>
            <a:r>
              <a:rPr lang="it-IT" sz="1100"/>
              <a:t>Link articolo La Salamandra n. 95, giugno 2024: </a:t>
            </a:r>
            <a:r>
              <a:rPr lang="it-IT" sz="1100" u="sng">
                <a:solidFill>
                  <a:schemeClr val="hlink"/>
                </a:solidFill>
                <a:hlinkClick r:id="rId6"/>
              </a:rPr>
              <a:t>https://docs.google.com/document/d/1nGwSs-L_gsAQLb8YR9sCicetS0rxHVNHr4RL02-nAKE/edit?usp=sharing</a:t>
            </a:r>
            <a:endParaRPr sz="1100"/>
          </a:p>
          <a:p>
            <a:pPr marL="0" marR="0" lvl="0" indent="0" algn="l" rtl="0">
              <a:lnSpc>
                <a:spcPct val="171428"/>
              </a:lnSpc>
              <a:spcBef>
                <a:spcPts val="1000"/>
              </a:spcBef>
              <a:spcAft>
                <a:spcPts val="0"/>
              </a:spcAft>
              <a:buClr>
                <a:schemeClr val="dk1"/>
              </a:buClr>
              <a:buSzPts val="1400"/>
              <a:buFont typeface="Arial"/>
              <a:buNone/>
            </a:pPr>
            <a:r>
              <a:rPr lang="it-IT" sz="1100"/>
              <a:t>Link post Facebook: </a:t>
            </a:r>
            <a:r>
              <a:rPr lang="it-IT" sz="1100" u="sng">
                <a:solidFill>
                  <a:schemeClr val="hlink"/>
                </a:solidFill>
                <a:hlinkClick r:id="rId7"/>
              </a:rPr>
              <a:t>https://www.facebook.com/permalink.php?story_fbid=pfbid0MsxVndYMDwPY8AFBXRA56vErFfQTS7xHWWBvCjGJwNo94NVJwqho3CJj8HkdPzF7l&amp;id=100008086544336</a:t>
            </a:r>
            <a:endParaRPr sz="1100"/>
          </a:p>
          <a:p>
            <a:pPr marL="0" marR="0" lvl="0" indent="0" algn="l" rtl="0">
              <a:lnSpc>
                <a:spcPct val="171428"/>
              </a:lnSpc>
              <a:spcBef>
                <a:spcPts val="1000"/>
              </a:spcBef>
              <a:spcAft>
                <a:spcPts val="0"/>
              </a:spcAft>
              <a:buClr>
                <a:schemeClr val="dk1"/>
              </a:buClr>
              <a:buSzPts val="1400"/>
              <a:buFont typeface="Arial"/>
              <a:buNone/>
            </a:pPr>
            <a:endParaRPr sz="11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g2d28da4b5e2_0_12"/>
          <p:cNvSpPr txBox="1"/>
          <p:nvPr/>
        </p:nvSpPr>
        <p:spPr>
          <a:xfrm>
            <a:off x="129906" y="879214"/>
            <a:ext cx="8901600" cy="63990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EF8903"/>
              </a:buClr>
              <a:buSzPts val="3947"/>
              <a:buFont typeface="Arial"/>
              <a:buNone/>
            </a:pPr>
            <a:r>
              <a:rPr lang="it-IT" sz="3947" b="1">
                <a:solidFill>
                  <a:srgbClr val="EF8903"/>
                </a:solidFill>
                <a:latin typeface="Calibri"/>
                <a:ea typeface="Calibri"/>
                <a:cs typeface="Calibri"/>
                <a:sym typeface="Calibri"/>
              </a:rPr>
              <a:t>CONCORSO FORMAZIONE</a:t>
            </a:r>
            <a:endParaRPr/>
          </a:p>
        </p:txBody>
      </p:sp>
      <p:sp>
        <p:nvSpPr>
          <p:cNvPr id="235" name="Google Shape;235;g2d28da4b5e2_0_12"/>
          <p:cNvSpPr txBox="1"/>
          <p:nvPr/>
        </p:nvSpPr>
        <p:spPr>
          <a:xfrm>
            <a:off x="297006" y="1456752"/>
            <a:ext cx="8734500" cy="606600"/>
          </a:xfrm>
          <a:prstGeom prst="rect">
            <a:avLst/>
          </a:prstGeom>
          <a:noFill/>
          <a:ln>
            <a:noFill/>
          </a:ln>
        </p:spPr>
        <p:txBody>
          <a:bodyPr spcFirstLastPara="1" wrap="square" lIns="91425" tIns="45700" rIns="91425" bIns="45700" anchor="t" anchorCtr="0">
            <a:noAutofit/>
          </a:bodyPr>
          <a:lstStyle/>
          <a:p>
            <a:pPr marL="0" marR="0" lvl="0" indent="0" algn="l" rtl="0">
              <a:lnSpc>
                <a:spcPct val="108333"/>
              </a:lnSpc>
              <a:spcBef>
                <a:spcPts val="0"/>
              </a:spcBef>
              <a:spcAft>
                <a:spcPts val="0"/>
              </a:spcAft>
              <a:buClr>
                <a:srgbClr val="3465A8"/>
              </a:buClr>
              <a:buSzPts val="2400"/>
              <a:buFont typeface="Arial"/>
              <a:buNone/>
            </a:pPr>
            <a:r>
              <a:rPr lang="it-IT" sz="2400" b="1">
                <a:solidFill>
                  <a:srgbClr val="3465A8"/>
                </a:solidFill>
                <a:latin typeface="Calibri"/>
                <a:ea typeface="Calibri"/>
                <a:cs typeface="Calibri"/>
                <a:sym typeface="Calibri"/>
              </a:rPr>
              <a:t>Attività numero «4»</a:t>
            </a:r>
            <a:endParaRPr/>
          </a:p>
          <a:p>
            <a:pPr marL="228600" marR="0" lvl="0" indent="-50800" algn="l" rtl="0">
              <a:lnSpc>
                <a:spcPct val="92857"/>
              </a:lnSpc>
              <a:spcBef>
                <a:spcPts val="1000"/>
              </a:spcBef>
              <a:spcAft>
                <a:spcPts val="0"/>
              </a:spcAft>
              <a:buClr>
                <a:schemeClr val="dk1"/>
              </a:buClr>
              <a:buSzPts val="2800"/>
              <a:buFont typeface="Arial"/>
              <a:buNone/>
            </a:pPr>
            <a:endParaRPr sz="2800">
              <a:solidFill>
                <a:schemeClr val="dk1"/>
              </a:solidFill>
              <a:latin typeface="Arial"/>
              <a:ea typeface="Arial"/>
              <a:cs typeface="Arial"/>
              <a:sym typeface="Arial"/>
            </a:endParaRPr>
          </a:p>
        </p:txBody>
      </p:sp>
      <p:sp>
        <p:nvSpPr>
          <p:cNvPr id="236" name="Google Shape;236;g2d28da4b5e2_0_12"/>
          <p:cNvSpPr txBox="1"/>
          <p:nvPr/>
        </p:nvSpPr>
        <p:spPr>
          <a:xfrm>
            <a:off x="184000" y="2009600"/>
            <a:ext cx="10507800" cy="3290700"/>
          </a:xfrm>
          <a:prstGeom prst="rect">
            <a:avLst/>
          </a:prstGeom>
          <a:noFill/>
          <a:ln>
            <a:noFill/>
          </a:ln>
        </p:spPr>
        <p:txBody>
          <a:bodyPr spcFirstLastPara="1" wrap="square" lIns="91425" tIns="45700" rIns="91425" bIns="45700" anchor="t" anchorCtr="0">
            <a:noAutofit/>
          </a:bodyPr>
          <a:lstStyle/>
          <a:p>
            <a:pPr marL="0" marR="0" lvl="0" indent="0" algn="l" rtl="0">
              <a:lnSpc>
                <a:spcPct val="133333"/>
              </a:lnSpc>
              <a:spcBef>
                <a:spcPts val="0"/>
              </a:spcBef>
              <a:spcAft>
                <a:spcPts val="0"/>
              </a:spcAft>
              <a:buClr>
                <a:schemeClr val="dk1"/>
              </a:buClr>
              <a:buSzPts val="1800"/>
              <a:buFont typeface="Arial"/>
              <a:buNone/>
            </a:pPr>
            <a:r>
              <a:rPr lang="it-IT" sz="1800" b="1" i="1">
                <a:solidFill>
                  <a:schemeClr val="dk1"/>
                </a:solidFill>
                <a:latin typeface="Calibri"/>
                <a:ea typeface="Calibri"/>
                <a:cs typeface="Calibri"/>
                <a:sym typeface="Calibri"/>
              </a:rPr>
              <a:t>Descrizione:</a:t>
            </a:r>
            <a:endParaRPr sz="1800" b="1" i="1">
              <a:solidFill>
                <a:schemeClr val="dk1"/>
              </a:solidFill>
              <a:latin typeface="Calibri"/>
              <a:ea typeface="Calibri"/>
              <a:cs typeface="Calibri"/>
              <a:sym typeface="Calibri"/>
            </a:endParaRPr>
          </a:p>
          <a:p>
            <a:pPr marL="0" lvl="0" indent="0" algn="l" rtl="0">
              <a:spcBef>
                <a:spcPts val="0"/>
              </a:spcBef>
              <a:spcAft>
                <a:spcPts val="0"/>
              </a:spcAft>
              <a:buNone/>
            </a:pPr>
            <a:r>
              <a:rPr lang="it-IT" b="1">
                <a:solidFill>
                  <a:schemeClr val="dk1"/>
                </a:solidFill>
              </a:rPr>
              <a:t>FORMAZIONE DELL’ENERGY TEAM con EDUCATORE DI ALTO TREVIGIANO SERVIZI (ATS) (Tema del bando pag. 8: metodi e strumenti per favorire la riduzione delle risorse idriche ed energetiche in fase di esercizio)</a:t>
            </a:r>
            <a:endParaRPr b="1">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Il giorno 3</a:t>
            </a:r>
            <a:r>
              <a:rPr lang="it-IT">
                <a:solidFill>
                  <a:schemeClr val="dk1"/>
                </a:solidFill>
                <a:highlight>
                  <a:schemeClr val="lt1"/>
                </a:highlight>
              </a:rPr>
              <a:t>1 Gennaio (</a:t>
            </a:r>
            <a:r>
              <a:rPr lang="it-IT" u="sng">
                <a:solidFill>
                  <a:schemeClr val="hlink"/>
                </a:solidFill>
                <a:highlight>
                  <a:schemeClr val="lt1"/>
                </a:highlight>
                <a:hlinkClick r:id="rId3"/>
              </a:rPr>
              <a:t>circ 292</a:t>
            </a:r>
            <a:r>
              <a:rPr lang="it-IT">
                <a:solidFill>
                  <a:schemeClr val="dk1"/>
                </a:solidFill>
                <a:highlight>
                  <a:schemeClr val="lt1"/>
                </a:highlight>
              </a:rPr>
              <a:t> - </a:t>
            </a:r>
            <a:r>
              <a:rPr lang="it-IT" u="sng">
                <a:solidFill>
                  <a:schemeClr val="hlink"/>
                </a:solidFill>
                <a:highlight>
                  <a:schemeClr val="lt1"/>
                </a:highlight>
                <a:hlinkClick r:id="rId4"/>
              </a:rPr>
              <a:t>509</a:t>
            </a:r>
            <a:r>
              <a:rPr lang="it-IT">
                <a:solidFill>
                  <a:schemeClr val="dk1"/>
                </a:solidFill>
                <a:highlight>
                  <a:schemeClr val="lt1"/>
                </a:highlight>
              </a:rPr>
              <a:t> ), da</a:t>
            </a:r>
            <a:r>
              <a:rPr lang="it-IT">
                <a:solidFill>
                  <a:schemeClr val="dk1"/>
                </a:solidFill>
              </a:rPr>
              <a:t>lle 13 alle 15,  gli studenti dell’Energy Team hanno svolto un bellissimo incontro di formazione dal titolo “Ama l’acqua del tuo rubinetto!”. Questo progetto da anni accompagna le scuole del territorio servito da Alto Trevigiano Servizi alla scoperta della risorsa acqua e della sua importanza per la vita di tutti i giorni. Il progetto è patrocinato dalla Provincia di Treviso per le scuole secondarie di secondo grado.</a:t>
            </a:r>
            <a:endParaRPr>
              <a:solidFill>
                <a:schemeClr val="dk1"/>
              </a:solidFill>
            </a:endParaRPr>
          </a:p>
          <a:p>
            <a:pPr marL="0" lvl="0" indent="0" algn="l" rtl="0">
              <a:spcBef>
                <a:spcPts val="0"/>
              </a:spcBef>
              <a:spcAft>
                <a:spcPts val="0"/>
              </a:spcAft>
              <a:buNone/>
            </a:pPr>
            <a:r>
              <a:rPr lang="it-IT">
                <a:solidFill>
                  <a:schemeClr val="dk1"/>
                </a:solidFill>
              </a:rPr>
              <a:t>“Econauti”, il percorso fatto è un gioco di indovinelli ed enigmi che mette alla prova le capacità di collaborazione e ascolto. Ogni gruppo aveva una scatola con cui giocare, con tematiche allineate con gli SDGs 13, 14 e 15 di Agenda 2030, affrontate attraverso un’attività immersiva e collaborativa. In particolare, i temi trattati vertevano su: lotta allo spreco alimentare; • i tempi di degradazione dei rifiuti e la necessità della raccolta  differenziata e del riciclo; • l’impronta idrica e il concetto di acqua virtuale; la ricerca scientifica per la sostenibilità. Questo è stato un bel momento per rafforzare i legami e la collaborazione nell’Energy Team. </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foto: </a:t>
            </a:r>
            <a:r>
              <a:rPr lang="it-IT" u="sng">
                <a:solidFill>
                  <a:schemeClr val="hlink"/>
                </a:solidFill>
                <a:hlinkClick r:id="rId5"/>
              </a:rPr>
              <a:t>https://photos.app.goo.gl/iKg72uxkNxi1QcsLA</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it-IT">
                <a:solidFill>
                  <a:schemeClr val="dk1"/>
                </a:solidFill>
              </a:rPr>
              <a:t>Link Facebook: </a:t>
            </a:r>
            <a:r>
              <a:rPr lang="it-IT" sz="1700" u="sng">
                <a:solidFill>
                  <a:schemeClr val="hlink"/>
                </a:solidFill>
                <a:hlinkClick r:id="rId6"/>
              </a:rPr>
              <a:t>https://www.facebook.com/permalink.php?story_fbid=pfbid0pVCtCXhc1hCBb6CkMr4HcSQvinj8ec7fzDvyaTixiBGqCCzJcig3UHQnq2xjsEctl&amp;id=100008086544336</a:t>
            </a:r>
            <a:endParaRPr sz="1700">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endParaRPr u="sng">
              <a:solidFill>
                <a:schemeClr val="dk1"/>
              </a:solidFill>
              <a:latin typeface="Calibri"/>
              <a:ea typeface="Calibri"/>
              <a:cs typeface="Calibri"/>
              <a:sym typeface="Calibri"/>
            </a:endParaRPr>
          </a:p>
          <a:p>
            <a:pPr marL="228600" marR="0" lvl="0" indent="-139700" algn="l" rtl="0">
              <a:lnSpc>
                <a:spcPct val="171428"/>
              </a:lnSpc>
              <a:spcBef>
                <a:spcPts val="1000"/>
              </a:spcBef>
              <a:spcAft>
                <a:spcPts val="0"/>
              </a:spcAft>
              <a:buClr>
                <a:schemeClr val="dk1"/>
              </a:buClr>
              <a:buSzPts val="1400"/>
              <a:buFont typeface="Arial"/>
              <a:buNone/>
            </a:pPr>
            <a:endParaRPr sz="1400" b="1" i="1">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Tema di 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5389</Words>
  <Application>Microsoft Office PowerPoint</Application>
  <PresentationFormat>Personalizzato</PresentationFormat>
  <Paragraphs>384</Paragraphs>
  <Slides>33</Slides>
  <Notes>33</Notes>
  <HiddenSlides>0</HiddenSlides>
  <MMClips>0</MMClips>
  <ScaleCrop>false</ScaleCrop>
  <HeadingPairs>
    <vt:vector size="6" baseType="variant">
      <vt:variant>
        <vt:lpstr>Caratteri utilizzati</vt:lpstr>
      </vt:variant>
      <vt:variant>
        <vt:i4>1</vt:i4>
      </vt:variant>
      <vt:variant>
        <vt:lpstr>Tema</vt:lpstr>
      </vt:variant>
      <vt:variant>
        <vt:i4>3</vt:i4>
      </vt:variant>
      <vt:variant>
        <vt:lpstr>Titoli diapositive</vt:lpstr>
      </vt:variant>
      <vt:variant>
        <vt:i4>33</vt:i4>
      </vt:variant>
    </vt:vector>
  </HeadingPairs>
  <TitlesOfParts>
    <vt:vector size="37" baseType="lpstr">
      <vt:lpstr>Roboto</vt:lpstr>
      <vt:lpstr>Tema di Office</vt:lpstr>
      <vt:lpstr>Tema di Office</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Ivan Ricci</dc:creator>
  <cp:lastModifiedBy>Valentina Botta</cp:lastModifiedBy>
  <cp:revision>1</cp:revision>
  <dcterms:created xsi:type="dcterms:W3CDTF">2021-03-18T09:36:40Z</dcterms:created>
  <dcterms:modified xsi:type="dcterms:W3CDTF">2024-10-17T08:08:40Z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Personalizzato</vt:lpwstr>
  </property>
  <property fmtid="{D5CDD505-2E9C-101B-9397-08002B2CF9AE}" pid="3" name="Slides">
    <vt:i4>3</vt:i4>
  </property>
</Properties>
</file>