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  <p:sldMasterId id="2147483674" r:id="rId3"/>
  </p:sldMasterIdLst>
  <p:notesMasterIdLst>
    <p:notesMasterId r:id="rId2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0691813" cy="7559675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/cIvy9DRTVbkyMIA1qF4dKAoe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B51484-53EA-45C7-A523-820332C2D4AB}" v="2" dt="2024-10-17T08:45:07.289"/>
  </p1510:revLst>
</p1510:revInfo>
</file>

<file path=ppt/tableStyles.xml><?xml version="1.0" encoding="utf-8"?>
<a:tblStyleLst xmlns:a="http://schemas.openxmlformats.org/drawingml/2006/main" def="{A84B28F1-E570-473B-86BA-79400F519E9F}">
  <a:tblStyle styleId="{A84B28F1-E570-473B-86BA-79400F519E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Botta" userId="39537f8c-9716-4a15-8129-f4f08e1e4b95" providerId="ADAL" clId="{C4B51484-53EA-45C7-A523-820332C2D4AB}"/>
    <pc:docChg chg="modSld">
      <pc:chgData name="Valentina Botta" userId="39537f8c-9716-4a15-8129-f4f08e1e4b95" providerId="ADAL" clId="{C4B51484-53EA-45C7-A523-820332C2D4AB}" dt="2024-10-17T08:45:07.289" v="1" actId="6549"/>
      <pc:docMkLst>
        <pc:docMk/>
      </pc:docMkLst>
      <pc:sldChg chg="modSp mod">
        <pc:chgData name="Valentina Botta" userId="39537f8c-9716-4a15-8129-f4f08e1e4b95" providerId="ADAL" clId="{C4B51484-53EA-45C7-A523-820332C2D4AB}" dt="2024-10-17T08:45:07.289" v="1" actId="6549"/>
        <pc:sldMkLst>
          <pc:docMk/>
          <pc:sldMk cId="0" sldId="265"/>
        </pc:sldMkLst>
        <pc:spChg chg="mod">
          <ac:chgData name="Valentina Botta" userId="39537f8c-9716-4a15-8129-f4f08e1e4b95" providerId="ADAL" clId="{C4B51484-53EA-45C7-A523-820332C2D4AB}" dt="2024-10-17T08:45:07.289" v="1" actId="6549"/>
          <ac:spMkLst>
            <pc:docMk/>
            <pc:sldMk cId="0" sldId="265"/>
            <ac:spMk id="24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e17e01e593_0_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2e17e01e59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801688"/>
            <a:ext cx="566896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e17e01e593_0_5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2e17e01e593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e17e01e593_0_3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2e17e01e59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e17e01e593_0_4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2e17e01e593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e17e01e593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2e17e01e5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801688"/>
            <a:ext cx="566896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1"/>
          </p:nvPr>
        </p:nvSpPr>
        <p:spPr>
          <a:xfrm>
            <a:off x="0" y="1850040"/>
            <a:ext cx="1069128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2"/>
          </p:nvPr>
        </p:nvSpPr>
        <p:spPr>
          <a:xfrm>
            <a:off x="0" y="2712960"/>
            <a:ext cx="1069128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body" idx="1"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2"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3"/>
          </p:nvPr>
        </p:nvSpPr>
        <p:spPr>
          <a:xfrm>
            <a:off x="0" y="2712960"/>
            <a:ext cx="52171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body" idx="4"/>
          </p:nvPr>
        </p:nvSpPr>
        <p:spPr>
          <a:xfrm>
            <a:off x="5478480" y="2712960"/>
            <a:ext cx="52171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3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body" idx="1"/>
          </p:nvPr>
        </p:nvSpPr>
        <p:spPr>
          <a:xfrm>
            <a:off x="0" y="1850040"/>
            <a:ext cx="34423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body" idx="2"/>
          </p:nvPr>
        </p:nvSpPr>
        <p:spPr>
          <a:xfrm>
            <a:off x="3614760" y="1850040"/>
            <a:ext cx="34423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body" idx="3"/>
          </p:nvPr>
        </p:nvSpPr>
        <p:spPr>
          <a:xfrm>
            <a:off x="7229520" y="1850040"/>
            <a:ext cx="34423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4"/>
          </p:nvPr>
        </p:nvSpPr>
        <p:spPr>
          <a:xfrm>
            <a:off x="0" y="2712960"/>
            <a:ext cx="34423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5"/>
          </p:nvPr>
        </p:nvSpPr>
        <p:spPr>
          <a:xfrm>
            <a:off x="3614760" y="2712960"/>
            <a:ext cx="34423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body" idx="6"/>
          </p:nvPr>
        </p:nvSpPr>
        <p:spPr>
          <a:xfrm>
            <a:off x="7229520" y="2712960"/>
            <a:ext cx="34423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0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subTitle" idx="1"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body" idx="1"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>
            <a:off x="0" y="1850040"/>
            <a:ext cx="5217120" cy="165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body" idx="2"/>
          </p:nvPr>
        </p:nvSpPr>
        <p:spPr>
          <a:xfrm>
            <a:off x="5478480" y="1850040"/>
            <a:ext cx="5217120" cy="165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6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subTitle" idx="1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8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body" idx="1"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body" idx="2"/>
          </p:nvPr>
        </p:nvSpPr>
        <p:spPr>
          <a:xfrm>
            <a:off x="5478480" y="1850040"/>
            <a:ext cx="5217120" cy="165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8"/>
          <p:cNvSpPr txBox="1">
            <a:spLocks noGrp="1"/>
          </p:cNvSpPr>
          <p:nvPr>
            <p:ph type="body" idx="3"/>
          </p:nvPr>
        </p:nvSpPr>
        <p:spPr>
          <a:xfrm>
            <a:off x="0" y="2712960"/>
            <a:ext cx="52171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3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ubTitle" idx="1"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9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9"/>
          <p:cNvSpPr txBox="1">
            <a:spLocks noGrp="1"/>
          </p:cNvSpPr>
          <p:nvPr>
            <p:ph type="body" idx="1"/>
          </p:nvPr>
        </p:nvSpPr>
        <p:spPr>
          <a:xfrm>
            <a:off x="0" y="1850040"/>
            <a:ext cx="5217120" cy="165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9"/>
          <p:cNvSpPr txBox="1">
            <a:spLocks noGrp="1"/>
          </p:cNvSpPr>
          <p:nvPr>
            <p:ph type="body" idx="2"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9"/>
          <p:cNvSpPr txBox="1">
            <a:spLocks noGrp="1"/>
          </p:cNvSpPr>
          <p:nvPr>
            <p:ph type="body" idx="3"/>
          </p:nvPr>
        </p:nvSpPr>
        <p:spPr>
          <a:xfrm>
            <a:off x="5478480" y="2712960"/>
            <a:ext cx="52171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0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0"/>
          <p:cNvSpPr txBox="1">
            <a:spLocks noGrp="1"/>
          </p:cNvSpPr>
          <p:nvPr>
            <p:ph type="body" idx="1"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40"/>
          <p:cNvSpPr txBox="1">
            <a:spLocks noGrp="1"/>
          </p:cNvSpPr>
          <p:nvPr>
            <p:ph type="body" idx="2"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40"/>
          <p:cNvSpPr txBox="1">
            <a:spLocks noGrp="1"/>
          </p:cNvSpPr>
          <p:nvPr>
            <p:ph type="body" idx="3"/>
          </p:nvPr>
        </p:nvSpPr>
        <p:spPr>
          <a:xfrm>
            <a:off x="0" y="2712960"/>
            <a:ext cx="1069128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1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1"/>
          <p:cNvSpPr txBox="1">
            <a:spLocks noGrp="1"/>
          </p:cNvSpPr>
          <p:nvPr>
            <p:ph type="body" idx="1"/>
          </p:nvPr>
        </p:nvSpPr>
        <p:spPr>
          <a:xfrm>
            <a:off x="0" y="1850040"/>
            <a:ext cx="1069128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41"/>
          <p:cNvSpPr txBox="1">
            <a:spLocks noGrp="1"/>
          </p:cNvSpPr>
          <p:nvPr>
            <p:ph type="body" idx="2"/>
          </p:nvPr>
        </p:nvSpPr>
        <p:spPr>
          <a:xfrm>
            <a:off x="0" y="2712960"/>
            <a:ext cx="1069128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2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2"/>
          <p:cNvSpPr txBox="1">
            <a:spLocks noGrp="1"/>
          </p:cNvSpPr>
          <p:nvPr>
            <p:ph type="body" idx="1"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42"/>
          <p:cNvSpPr txBox="1">
            <a:spLocks noGrp="1"/>
          </p:cNvSpPr>
          <p:nvPr>
            <p:ph type="body" idx="2"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42"/>
          <p:cNvSpPr txBox="1">
            <a:spLocks noGrp="1"/>
          </p:cNvSpPr>
          <p:nvPr>
            <p:ph type="body" idx="3"/>
          </p:nvPr>
        </p:nvSpPr>
        <p:spPr>
          <a:xfrm>
            <a:off x="0" y="2712960"/>
            <a:ext cx="52171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42"/>
          <p:cNvSpPr txBox="1">
            <a:spLocks noGrp="1"/>
          </p:cNvSpPr>
          <p:nvPr>
            <p:ph type="body" idx="4"/>
          </p:nvPr>
        </p:nvSpPr>
        <p:spPr>
          <a:xfrm>
            <a:off x="5478480" y="2712960"/>
            <a:ext cx="52171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3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3"/>
          <p:cNvSpPr txBox="1">
            <a:spLocks noGrp="1"/>
          </p:cNvSpPr>
          <p:nvPr>
            <p:ph type="body" idx="1"/>
          </p:nvPr>
        </p:nvSpPr>
        <p:spPr>
          <a:xfrm>
            <a:off x="0" y="1850040"/>
            <a:ext cx="34423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43"/>
          <p:cNvSpPr txBox="1">
            <a:spLocks noGrp="1"/>
          </p:cNvSpPr>
          <p:nvPr>
            <p:ph type="body" idx="2"/>
          </p:nvPr>
        </p:nvSpPr>
        <p:spPr>
          <a:xfrm>
            <a:off x="3614760" y="1850040"/>
            <a:ext cx="34423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43"/>
          <p:cNvSpPr txBox="1">
            <a:spLocks noGrp="1"/>
          </p:cNvSpPr>
          <p:nvPr>
            <p:ph type="body" idx="3"/>
          </p:nvPr>
        </p:nvSpPr>
        <p:spPr>
          <a:xfrm>
            <a:off x="7229520" y="1850040"/>
            <a:ext cx="34423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43"/>
          <p:cNvSpPr txBox="1">
            <a:spLocks noGrp="1"/>
          </p:cNvSpPr>
          <p:nvPr>
            <p:ph type="body" idx="4"/>
          </p:nvPr>
        </p:nvSpPr>
        <p:spPr>
          <a:xfrm>
            <a:off x="0" y="2712960"/>
            <a:ext cx="34423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43"/>
          <p:cNvSpPr txBox="1">
            <a:spLocks noGrp="1"/>
          </p:cNvSpPr>
          <p:nvPr>
            <p:ph type="body" idx="5"/>
          </p:nvPr>
        </p:nvSpPr>
        <p:spPr>
          <a:xfrm>
            <a:off x="3614760" y="2712960"/>
            <a:ext cx="34423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43"/>
          <p:cNvSpPr txBox="1">
            <a:spLocks noGrp="1"/>
          </p:cNvSpPr>
          <p:nvPr>
            <p:ph type="body" idx="6"/>
          </p:nvPr>
        </p:nvSpPr>
        <p:spPr>
          <a:xfrm>
            <a:off x="7229520" y="2712960"/>
            <a:ext cx="34423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4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4"/>
          <p:cNvSpPr txBox="1">
            <a:spLocks noGrp="1"/>
          </p:cNvSpPr>
          <p:nvPr>
            <p:ph type="subTitle" idx="1"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5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5"/>
          <p:cNvSpPr txBox="1">
            <a:spLocks noGrp="1"/>
          </p:cNvSpPr>
          <p:nvPr>
            <p:ph type="body" idx="1"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6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6"/>
          <p:cNvSpPr txBox="1">
            <a:spLocks noGrp="1"/>
          </p:cNvSpPr>
          <p:nvPr>
            <p:ph type="body" idx="1"/>
          </p:nvPr>
        </p:nvSpPr>
        <p:spPr>
          <a:xfrm>
            <a:off x="0" y="1850040"/>
            <a:ext cx="5217120" cy="165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6"/>
          <p:cNvSpPr txBox="1">
            <a:spLocks noGrp="1"/>
          </p:cNvSpPr>
          <p:nvPr>
            <p:ph type="body" idx="2"/>
          </p:nvPr>
        </p:nvSpPr>
        <p:spPr>
          <a:xfrm>
            <a:off x="5478480" y="1850040"/>
            <a:ext cx="5217120" cy="165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7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body" idx="1"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8"/>
          <p:cNvSpPr txBox="1">
            <a:spLocks noGrp="1"/>
          </p:cNvSpPr>
          <p:nvPr>
            <p:ph type="subTitle" idx="1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9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49"/>
          <p:cNvSpPr txBox="1">
            <a:spLocks noGrp="1"/>
          </p:cNvSpPr>
          <p:nvPr>
            <p:ph type="body" idx="1"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49"/>
          <p:cNvSpPr txBox="1">
            <a:spLocks noGrp="1"/>
          </p:cNvSpPr>
          <p:nvPr>
            <p:ph type="body" idx="2"/>
          </p:nvPr>
        </p:nvSpPr>
        <p:spPr>
          <a:xfrm>
            <a:off x="5478480" y="1850040"/>
            <a:ext cx="5217120" cy="165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49"/>
          <p:cNvSpPr txBox="1">
            <a:spLocks noGrp="1"/>
          </p:cNvSpPr>
          <p:nvPr>
            <p:ph type="body" idx="3"/>
          </p:nvPr>
        </p:nvSpPr>
        <p:spPr>
          <a:xfrm>
            <a:off x="0" y="2712960"/>
            <a:ext cx="52171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0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0"/>
          <p:cNvSpPr txBox="1">
            <a:spLocks noGrp="1"/>
          </p:cNvSpPr>
          <p:nvPr>
            <p:ph type="body" idx="1"/>
          </p:nvPr>
        </p:nvSpPr>
        <p:spPr>
          <a:xfrm>
            <a:off x="0" y="1850040"/>
            <a:ext cx="5217120" cy="165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50"/>
          <p:cNvSpPr txBox="1">
            <a:spLocks noGrp="1"/>
          </p:cNvSpPr>
          <p:nvPr>
            <p:ph type="body" idx="2"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50"/>
          <p:cNvSpPr txBox="1">
            <a:spLocks noGrp="1"/>
          </p:cNvSpPr>
          <p:nvPr>
            <p:ph type="body" idx="3"/>
          </p:nvPr>
        </p:nvSpPr>
        <p:spPr>
          <a:xfrm>
            <a:off x="5478480" y="2712960"/>
            <a:ext cx="52171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1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51"/>
          <p:cNvSpPr txBox="1">
            <a:spLocks noGrp="1"/>
          </p:cNvSpPr>
          <p:nvPr>
            <p:ph type="body" idx="1"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51"/>
          <p:cNvSpPr txBox="1">
            <a:spLocks noGrp="1"/>
          </p:cNvSpPr>
          <p:nvPr>
            <p:ph type="body" idx="2"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51"/>
          <p:cNvSpPr txBox="1">
            <a:spLocks noGrp="1"/>
          </p:cNvSpPr>
          <p:nvPr>
            <p:ph type="body" idx="3"/>
          </p:nvPr>
        </p:nvSpPr>
        <p:spPr>
          <a:xfrm>
            <a:off x="0" y="2712960"/>
            <a:ext cx="1069128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2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2"/>
          <p:cNvSpPr txBox="1">
            <a:spLocks noGrp="1"/>
          </p:cNvSpPr>
          <p:nvPr>
            <p:ph type="body" idx="1"/>
          </p:nvPr>
        </p:nvSpPr>
        <p:spPr>
          <a:xfrm>
            <a:off x="0" y="1850040"/>
            <a:ext cx="1069128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52"/>
          <p:cNvSpPr txBox="1">
            <a:spLocks noGrp="1"/>
          </p:cNvSpPr>
          <p:nvPr>
            <p:ph type="body" idx="2"/>
          </p:nvPr>
        </p:nvSpPr>
        <p:spPr>
          <a:xfrm>
            <a:off x="0" y="2712960"/>
            <a:ext cx="1069128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3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53"/>
          <p:cNvSpPr txBox="1">
            <a:spLocks noGrp="1"/>
          </p:cNvSpPr>
          <p:nvPr>
            <p:ph type="body" idx="1"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53"/>
          <p:cNvSpPr txBox="1">
            <a:spLocks noGrp="1"/>
          </p:cNvSpPr>
          <p:nvPr>
            <p:ph type="body" idx="2"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53"/>
          <p:cNvSpPr txBox="1">
            <a:spLocks noGrp="1"/>
          </p:cNvSpPr>
          <p:nvPr>
            <p:ph type="body" idx="3"/>
          </p:nvPr>
        </p:nvSpPr>
        <p:spPr>
          <a:xfrm>
            <a:off x="0" y="2712960"/>
            <a:ext cx="52171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53"/>
          <p:cNvSpPr txBox="1">
            <a:spLocks noGrp="1"/>
          </p:cNvSpPr>
          <p:nvPr>
            <p:ph type="body" idx="4"/>
          </p:nvPr>
        </p:nvSpPr>
        <p:spPr>
          <a:xfrm>
            <a:off x="5478480" y="2712960"/>
            <a:ext cx="52171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4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4"/>
          <p:cNvSpPr txBox="1">
            <a:spLocks noGrp="1"/>
          </p:cNvSpPr>
          <p:nvPr>
            <p:ph type="body" idx="1"/>
          </p:nvPr>
        </p:nvSpPr>
        <p:spPr>
          <a:xfrm>
            <a:off x="0" y="1850040"/>
            <a:ext cx="34423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54"/>
          <p:cNvSpPr txBox="1">
            <a:spLocks noGrp="1"/>
          </p:cNvSpPr>
          <p:nvPr>
            <p:ph type="body" idx="2"/>
          </p:nvPr>
        </p:nvSpPr>
        <p:spPr>
          <a:xfrm>
            <a:off x="3614760" y="1850040"/>
            <a:ext cx="34423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54"/>
          <p:cNvSpPr txBox="1">
            <a:spLocks noGrp="1"/>
          </p:cNvSpPr>
          <p:nvPr>
            <p:ph type="body" idx="3"/>
          </p:nvPr>
        </p:nvSpPr>
        <p:spPr>
          <a:xfrm>
            <a:off x="7229520" y="1850040"/>
            <a:ext cx="34423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54"/>
          <p:cNvSpPr txBox="1">
            <a:spLocks noGrp="1"/>
          </p:cNvSpPr>
          <p:nvPr>
            <p:ph type="body" idx="4"/>
          </p:nvPr>
        </p:nvSpPr>
        <p:spPr>
          <a:xfrm>
            <a:off x="0" y="2712960"/>
            <a:ext cx="34423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54"/>
          <p:cNvSpPr txBox="1">
            <a:spLocks noGrp="1"/>
          </p:cNvSpPr>
          <p:nvPr>
            <p:ph type="body" idx="5"/>
          </p:nvPr>
        </p:nvSpPr>
        <p:spPr>
          <a:xfrm>
            <a:off x="3614760" y="2712960"/>
            <a:ext cx="34423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54"/>
          <p:cNvSpPr txBox="1">
            <a:spLocks noGrp="1"/>
          </p:cNvSpPr>
          <p:nvPr>
            <p:ph type="body" idx="6"/>
          </p:nvPr>
        </p:nvSpPr>
        <p:spPr>
          <a:xfrm>
            <a:off x="7229520" y="2712960"/>
            <a:ext cx="34423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body" idx="1"/>
          </p:nvPr>
        </p:nvSpPr>
        <p:spPr>
          <a:xfrm>
            <a:off x="0" y="1850040"/>
            <a:ext cx="5217120" cy="165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body" idx="2"/>
          </p:nvPr>
        </p:nvSpPr>
        <p:spPr>
          <a:xfrm>
            <a:off x="5478480" y="1850040"/>
            <a:ext cx="5217120" cy="165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6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7"/>
          <p:cNvSpPr txBox="1">
            <a:spLocks noGrp="1"/>
          </p:cNvSpPr>
          <p:nvPr>
            <p:ph type="subTitle" idx="1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body" idx="1"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2"/>
          </p:nvPr>
        </p:nvSpPr>
        <p:spPr>
          <a:xfrm>
            <a:off x="5478480" y="1850040"/>
            <a:ext cx="5217120" cy="165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body" idx="3"/>
          </p:nvPr>
        </p:nvSpPr>
        <p:spPr>
          <a:xfrm>
            <a:off x="0" y="2712960"/>
            <a:ext cx="52171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0" y="1850040"/>
            <a:ext cx="5217120" cy="165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body" idx="2"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3"/>
          </p:nvPr>
        </p:nvSpPr>
        <p:spPr>
          <a:xfrm>
            <a:off x="5478480" y="2712960"/>
            <a:ext cx="52171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2"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3"/>
          </p:nvPr>
        </p:nvSpPr>
        <p:spPr>
          <a:xfrm>
            <a:off x="0" y="2712960"/>
            <a:ext cx="10691280" cy="7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/>
          <p:nvPr/>
        </p:nvSpPr>
        <p:spPr>
          <a:xfrm>
            <a:off x="2557800" y="7048080"/>
            <a:ext cx="700164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20" b="1" i="0" u="none" strike="noStrike" cap="none">
              <a:solidFill>
                <a:srgbClr val="3465A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758520" y="2277720"/>
            <a:ext cx="7056360" cy="189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/>
          <p:nvPr/>
        </p:nvSpPr>
        <p:spPr>
          <a:xfrm>
            <a:off x="764640" y="1843200"/>
            <a:ext cx="921960" cy="27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i="0" u="none" strike="noStrike" cap="none">
                <a:solidFill>
                  <a:srgbClr val="4A8832"/>
                </a:solidFill>
                <a:latin typeface="Calibri"/>
                <a:ea typeface="Calibri"/>
                <a:cs typeface="Calibri"/>
                <a:sym typeface="Calibri"/>
              </a:rPr>
              <a:t>2023/2024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6"/>
          <p:cNvSpPr/>
          <p:nvPr/>
        </p:nvSpPr>
        <p:spPr>
          <a:xfrm>
            <a:off x="815760" y="4329000"/>
            <a:ext cx="99000" cy="1362240"/>
          </a:xfrm>
          <a:prstGeom prst="rect">
            <a:avLst/>
          </a:prstGeom>
          <a:solidFill>
            <a:srgbClr val="EF8903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80" b="0" i="0" u="none" strike="noStrike" cap="none">
              <a:solidFill>
                <a:srgbClr val="219C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/>
          <p:nvPr/>
        </p:nvSpPr>
        <p:spPr>
          <a:xfrm>
            <a:off x="1428120" y="7041240"/>
            <a:ext cx="700164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20" b="1" i="0" u="none" strike="noStrike" cap="none">
              <a:solidFill>
                <a:srgbClr val="3465A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1"/>
          </p:nvPr>
        </p:nvSpPr>
        <p:spPr>
          <a:xfrm>
            <a:off x="959040" y="1267560"/>
            <a:ext cx="890136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body" idx="2"/>
          </p:nvPr>
        </p:nvSpPr>
        <p:spPr>
          <a:xfrm>
            <a:off x="972360" y="2161800"/>
            <a:ext cx="8734320" cy="6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body" idx="3"/>
          </p:nvPr>
        </p:nvSpPr>
        <p:spPr>
          <a:xfrm>
            <a:off x="959040" y="3022560"/>
            <a:ext cx="8901360" cy="337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Zb256okKHYbaRk2P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"/>
          <p:cNvSpPr txBox="1">
            <a:spLocks noGrp="1"/>
          </p:cNvSpPr>
          <p:nvPr>
            <p:ph type="body" idx="4294967295"/>
          </p:nvPr>
        </p:nvSpPr>
        <p:spPr>
          <a:xfrm>
            <a:off x="714240" y="2444040"/>
            <a:ext cx="5402880" cy="145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286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8903"/>
              </a:buClr>
              <a:buSzPts val="5400"/>
              <a:buFont typeface="Arial"/>
              <a:buNone/>
            </a:pPr>
            <a:r>
              <a:rPr lang="it-IT" sz="5400" b="1" i="0" u="none" strike="noStrike" cap="none">
                <a:solidFill>
                  <a:srgbClr val="EF8903"/>
                </a:solidFill>
                <a:latin typeface="Calibri"/>
                <a:ea typeface="Calibri"/>
                <a:cs typeface="Calibri"/>
                <a:sym typeface="Calibri"/>
              </a:rPr>
              <a:t>Presentazione delle Attività</a:t>
            </a:r>
            <a:endParaRPr sz="5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"/>
          <p:cNvSpPr/>
          <p:nvPr/>
        </p:nvSpPr>
        <p:spPr>
          <a:xfrm>
            <a:off x="915480" y="4323960"/>
            <a:ext cx="6899400" cy="130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44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rgbClr val="3465A8"/>
                </a:solidFill>
                <a:latin typeface="Calibri"/>
                <a:ea typeface="Calibri"/>
                <a:cs typeface="Calibri"/>
                <a:sym typeface="Calibri"/>
              </a:rPr>
              <a:t>Nome dell’Istituto: </a:t>
            </a:r>
            <a:endParaRPr sz="1800" b="1">
              <a:solidFill>
                <a:srgbClr val="3465A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4438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465A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44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3465A8"/>
                </a:solidFill>
                <a:latin typeface="Calibri"/>
                <a:ea typeface="Calibri"/>
                <a:cs typeface="Calibri"/>
                <a:sym typeface="Calibri"/>
              </a:rPr>
              <a:t>  ISIS “A.V. OBICI” - ODERZO</a:t>
            </a:r>
            <a:endParaRPr sz="1800" b="1">
              <a:solidFill>
                <a:srgbClr val="3465A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0" name="Google Shape;170;p1"/>
          <p:cNvCxnSpPr/>
          <p:nvPr/>
        </p:nvCxnSpPr>
        <p:spPr>
          <a:xfrm rot="10800000" flipH="1">
            <a:off x="1041665" y="5465660"/>
            <a:ext cx="3835500" cy="7500"/>
          </a:xfrm>
          <a:prstGeom prst="straightConnector1">
            <a:avLst/>
          </a:prstGeom>
          <a:noFill/>
          <a:ln w="9525" cap="flat" cmpd="sng">
            <a:solidFill>
              <a:srgbClr val="4472C4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e17e01e593_0_13"/>
          <p:cNvSpPr txBox="1"/>
          <p:nvPr/>
        </p:nvSpPr>
        <p:spPr>
          <a:xfrm>
            <a:off x="972306" y="1267414"/>
            <a:ext cx="8901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8903"/>
              </a:buClr>
              <a:buSzPts val="3947"/>
              <a:buFont typeface="Arial"/>
              <a:buNone/>
            </a:pPr>
            <a:r>
              <a:rPr lang="it-IT" sz="3947" b="1">
                <a:solidFill>
                  <a:srgbClr val="EF8903"/>
                </a:solidFill>
                <a:latin typeface="Calibri"/>
                <a:ea typeface="Calibri"/>
                <a:cs typeface="Calibri"/>
                <a:sym typeface="Calibri"/>
              </a:rPr>
              <a:t>CONCORSO COMUNICAZIONE</a:t>
            </a:r>
            <a:endParaRPr/>
          </a:p>
        </p:txBody>
      </p:sp>
      <p:sp>
        <p:nvSpPr>
          <p:cNvPr id="241" name="Google Shape;241;g2e17e01e593_0_13"/>
          <p:cNvSpPr txBox="1"/>
          <p:nvPr/>
        </p:nvSpPr>
        <p:spPr>
          <a:xfrm>
            <a:off x="978656" y="1907327"/>
            <a:ext cx="87345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3465A8"/>
              </a:buClr>
              <a:buSzPts val="2400"/>
              <a:buFont typeface="Arial"/>
              <a:buNone/>
            </a:pPr>
            <a:r>
              <a:rPr lang="it-IT" sz="2400" b="1">
                <a:solidFill>
                  <a:srgbClr val="3465A8"/>
                </a:solidFill>
                <a:latin typeface="Calibri"/>
                <a:ea typeface="Calibri"/>
                <a:cs typeface="Calibri"/>
                <a:sym typeface="Calibri"/>
              </a:rPr>
              <a:t>Attività numero «1» </a:t>
            </a:r>
            <a:endParaRPr sz="2400" b="1">
              <a:solidFill>
                <a:srgbClr val="3465A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3465A8"/>
              </a:buClr>
              <a:buSzPts val="2400"/>
              <a:buFont typeface="Arial"/>
              <a:buNone/>
            </a:pPr>
            <a:endParaRPr sz="2400" b="1">
              <a:solidFill>
                <a:srgbClr val="3465A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3465A8"/>
              </a:buClr>
              <a:buSzPts val="2400"/>
              <a:buFont typeface="Arial"/>
              <a:buNone/>
            </a:pPr>
            <a:endParaRPr sz="2400" b="1">
              <a:solidFill>
                <a:srgbClr val="3465A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2857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g2e17e01e593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670" y="2768249"/>
            <a:ext cx="2277825" cy="32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2e17e01e593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1264" y="2794038"/>
            <a:ext cx="2233699" cy="318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2e17e01e593_0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2025" y="2803950"/>
            <a:ext cx="2277826" cy="316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2e17e01e593_0_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56925" y="2777425"/>
            <a:ext cx="2233701" cy="3218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e17e01e593_0_53"/>
          <p:cNvSpPr txBox="1"/>
          <p:nvPr/>
        </p:nvSpPr>
        <p:spPr>
          <a:xfrm>
            <a:off x="613881" y="822089"/>
            <a:ext cx="8901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8903"/>
              </a:buClr>
              <a:buSzPts val="3947"/>
              <a:buFont typeface="Arial"/>
              <a:buNone/>
            </a:pPr>
            <a:r>
              <a:rPr lang="it-IT" sz="3947" b="1">
                <a:solidFill>
                  <a:srgbClr val="EF8903"/>
                </a:solidFill>
                <a:latin typeface="Calibri"/>
                <a:ea typeface="Calibri"/>
                <a:cs typeface="Calibri"/>
                <a:sym typeface="Calibri"/>
              </a:rPr>
              <a:t>CONCORSO COMUNICAZIONE</a:t>
            </a:r>
            <a:endParaRPr/>
          </a:p>
        </p:txBody>
      </p:sp>
      <p:sp>
        <p:nvSpPr>
          <p:cNvPr id="251" name="Google Shape;251;g2e17e01e593_0_53"/>
          <p:cNvSpPr txBox="1"/>
          <p:nvPr/>
        </p:nvSpPr>
        <p:spPr>
          <a:xfrm>
            <a:off x="697431" y="1299077"/>
            <a:ext cx="87345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3465A8"/>
              </a:buClr>
              <a:buSzPts val="2400"/>
              <a:buFont typeface="Arial"/>
              <a:buNone/>
            </a:pPr>
            <a:r>
              <a:rPr lang="it-IT" sz="2400" b="1">
                <a:solidFill>
                  <a:srgbClr val="3465A8"/>
                </a:solidFill>
                <a:latin typeface="Calibri"/>
                <a:ea typeface="Calibri"/>
                <a:cs typeface="Calibri"/>
                <a:sym typeface="Calibri"/>
              </a:rPr>
              <a:t>Attività numero «1»</a:t>
            </a:r>
            <a:endParaRPr/>
          </a:p>
          <a:p>
            <a:pPr marL="228600" marR="0" lvl="0" indent="-50800" algn="l" rtl="0">
              <a:lnSpc>
                <a:spcPct val="92857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g2e17e01e593_0_53"/>
          <p:cNvPicPr preferRelativeResize="0"/>
          <p:nvPr/>
        </p:nvPicPr>
        <p:blipFill rotWithShape="1">
          <a:blip r:embed="rId3">
            <a:alphaModFix/>
          </a:blip>
          <a:srcRect l="6009" r="7026" b="41880"/>
          <a:stretch/>
        </p:blipFill>
        <p:spPr>
          <a:xfrm>
            <a:off x="1574925" y="1710875"/>
            <a:ext cx="3703824" cy="497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2e17e01e593_0_53"/>
          <p:cNvPicPr preferRelativeResize="0"/>
          <p:nvPr/>
        </p:nvPicPr>
        <p:blipFill rotWithShape="1">
          <a:blip r:embed="rId3">
            <a:alphaModFix/>
          </a:blip>
          <a:srcRect l="5821" t="57772" r="5706"/>
          <a:stretch/>
        </p:blipFill>
        <p:spPr>
          <a:xfrm>
            <a:off x="5572000" y="1710875"/>
            <a:ext cx="3859925" cy="497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"/>
          <p:cNvSpPr txBox="1"/>
          <p:nvPr/>
        </p:nvSpPr>
        <p:spPr>
          <a:xfrm>
            <a:off x="958948" y="1256263"/>
            <a:ext cx="8901670" cy="639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8903"/>
              </a:buClr>
              <a:buSzPts val="3947"/>
              <a:buFont typeface="Arial"/>
              <a:buNone/>
            </a:pPr>
            <a:r>
              <a:rPr lang="it-IT" sz="3947" b="1">
                <a:solidFill>
                  <a:srgbClr val="EF8903"/>
                </a:solidFill>
                <a:latin typeface="Calibri"/>
                <a:ea typeface="Calibri"/>
                <a:cs typeface="Calibri"/>
                <a:sym typeface="Calibri"/>
              </a:rPr>
              <a:t>CONCORSO COMUNICAZIONE</a:t>
            </a:r>
            <a:endParaRPr/>
          </a:p>
        </p:txBody>
      </p:sp>
      <p:sp>
        <p:nvSpPr>
          <p:cNvPr id="259" name="Google Shape;259;p10"/>
          <p:cNvSpPr txBox="1"/>
          <p:nvPr/>
        </p:nvSpPr>
        <p:spPr>
          <a:xfrm>
            <a:off x="972306" y="2150476"/>
            <a:ext cx="8734626" cy="60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3465A8"/>
              </a:buClr>
              <a:buSzPts val="2400"/>
              <a:buFont typeface="Arial"/>
              <a:buNone/>
            </a:pPr>
            <a:r>
              <a:rPr lang="it-IT" sz="2400" b="1">
                <a:solidFill>
                  <a:srgbClr val="3465A8"/>
                </a:solidFill>
                <a:latin typeface="Calibri"/>
                <a:ea typeface="Calibri"/>
                <a:cs typeface="Calibri"/>
                <a:sym typeface="Calibri"/>
              </a:rPr>
              <a:t>Elenco e descrizione delle attività «Bonus»</a:t>
            </a:r>
            <a:endParaRPr/>
          </a:p>
        </p:txBody>
      </p:sp>
      <p:sp>
        <p:nvSpPr>
          <p:cNvPr id="260" name="Google Shape;260;p10"/>
          <p:cNvSpPr txBox="1"/>
          <p:nvPr/>
        </p:nvSpPr>
        <p:spPr>
          <a:xfrm>
            <a:off x="958948" y="3022694"/>
            <a:ext cx="8901670" cy="363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Concorso Bonus:​ Attività di Diffusione​</a:t>
            </a:r>
            <a:endParaRPr/>
          </a:p>
          <a:p>
            <a:pPr marL="457200" marR="0" lvl="0" indent="-317500" algn="l" rtl="0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it-IT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Diffusione delle attività svolte tramite l’account Instagram e sito web dell’Istituto.</a:t>
            </a:r>
            <a:endParaRPr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e17e01e593_0_34"/>
          <p:cNvSpPr txBox="1"/>
          <p:nvPr/>
        </p:nvSpPr>
        <p:spPr>
          <a:xfrm>
            <a:off x="978648" y="800088"/>
            <a:ext cx="8901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8903"/>
              </a:buClr>
              <a:buSzPts val="3947"/>
              <a:buFont typeface="Arial"/>
              <a:buNone/>
            </a:pPr>
            <a:r>
              <a:rPr lang="it-IT" sz="3947" b="1">
                <a:solidFill>
                  <a:srgbClr val="EF8903"/>
                </a:solidFill>
                <a:latin typeface="Calibri"/>
                <a:ea typeface="Calibri"/>
                <a:cs typeface="Calibri"/>
                <a:sym typeface="Calibri"/>
              </a:rPr>
              <a:t>CONCORSO COMUNICAZIONE</a:t>
            </a:r>
            <a:endParaRPr/>
          </a:p>
        </p:txBody>
      </p:sp>
      <p:sp>
        <p:nvSpPr>
          <p:cNvPr id="266" name="Google Shape;266;g2e17e01e593_0_34"/>
          <p:cNvSpPr txBox="1"/>
          <p:nvPr/>
        </p:nvSpPr>
        <p:spPr>
          <a:xfrm>
            <a:off x="1062206" y="1342226"/>
            <a:ext cx="87345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3465A8"/>
              </a:buClr>
              <a:buSzPts val="2400"/>
              <a:buFont typeface="Arial"/>
              <a:buNone/>
            </a:pPr>
            <a:r>
              <a:rPr lang="it-IT" sz="2400" b="1">
                <a:solidFill>
                  <a:srgbClr val="3465A8"/>
                </a:solidFill>
                <a:latin typeface="Calibri"/>
                <a:ea typeface="Calibri"/>
                <a:cs typeface="Calibri"/>
                <a:sym typeface="Calibri"/>
              </a:rPr>
              <a:t>Elenco e descrizione delle attività «Bonus»</a:t>
            </a:r>
            <a:endParaRPr/>
          </a:p>
        </p:txBody>
      </p:sp>
      <p:pic>
        <p:nvPicPr>
          <p:cNvPr id="267" name="Google Shape;267;g2e17e01e593_0_34"/>
          <p:cNvPicPr preferRelativeResize="0"/>
          <p:nvPr/>
        </p:nvPicPr>
        <p:blipFill rotWithShape="1">
          <a:blip r:embed="rId3">
            <a:alphaModFix/>
          </a:blip>
          <a:srcRect b="8189"/>
          <a:stretch/>
        </p:blipFill>
        <p:spPr>
          <a:xfrm>
            <a:off x="152050" y="1766788"/>
            <a:ext cx="3280249" cy="5058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2e17e01e593_0_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7575" y="1801300"/>
            <a:ext cx="3347476" cy="49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2e17e01e593_0_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2375" y="1870713"/>
            <a:ext cx="3211650" cy="46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e17e01e593_0_43"/>
          <p:cNvSpPr txBox="1"/>
          <p:nvPr/>
        </p:nvSpPr>
        <p:spPr>
          <a:xfrm>
            <a:off x="978648" y="800088"/>
            <a:ext cx="8901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8903"/>
              </a:buClr>
              <a:buSzPts val="3947"/>
              <a:buFont typeface="Arial"/>
              <a:buNone/>
            </a:pPr>
            <a:r>
              <a:rPr lang="it-IT" sz="3947" b="1">
                <a:solidFill>
                  <a:srgbClr val="EF8903"/>
                </a:solidFill>
                <a:latin typeface="Calibri"/>
                <a:ea typeface="Calibri"/>
                <a:cs typeface="Calibri"/>
                <a:sym typeface="Calibri"/>
              </a:rPr>
              <a:t>CONCORSO COMUNICAZIONE</a:t>
            </a:r>
            <a:endParaRPr/>
          </a:p>
        </p:txBody>
      </p:sp>
      <p:sp>
        <p:nvSpPr>
          <p:cNvPr id="275" name="Google Shape;275;g2e17e01e593_0_43"/>
          <p:cNvSpPr txBox="1"/>
          <p:nvPr/>
        </p:nvSpPr>
        <p:spPr>
          <a:xfrm>
            <a:off x="1062206" y="1342226"/>
            <a:ext cx="87345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3465A8"/>
              </a:buClr>
              <a:buSzPts val="2400"/>
              <a:buFont typeface="Arial"/>
              <a:buNone/>
            </a:pPr>
            <a:r>
              <a:rPr lang="it-IT" sz="2400" b="1">
                <a:solidFill>
                  <a:srgbClr val="3465A8"/>
                </a:solidFill>
                <a:latin typeface="Calibri"/>
                <a:ea typeface="Calibri"/>
                <a:cs typeface="Calibri"/>
                <a:sym typeface="Calibri"/>
              </a:rPr>
              <a:t>Elenco e descrizione delle attività «Bonus»</a:t>
            </a:r>
            <a:endParaRPr/>
          </a:p>
        </p:txBody>
      </p:sp>
      <p:pic>
        <p:nvPicPr>
          <p:cNvPr id="276" name="Google Shape;276;g2e17e01e593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1300" y="1846475"/>
            <a:ext cx="3247274" cy="494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2e17e01e593_0_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6300" y="1846475"/>
            <a:ext cx="3127799" cy="494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1"/>
          <p:cNvSpPr txBox="1"/>
          <p:nvPr/>
        </p:nvSpPr>
        <p:spPr>
          <a:xfrm>
            <a:off x="958948" y="1233960"/>
            <a:ext cx="8901670" cy="639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8903"/>
              </a:buClr>
              <a:buSzPts val="4000"/>
              <a:buFont typeface="Arial"/>
              <a:buNone/>
            </a:pPr>
            <a:r>
              <a:rPr lang="it-IT" sz="4000" b="1">
                <a:solidFill>
                  <a:srgbClr val="EF8903"/>
                </a:solidFill>
                <a:latin typeface="Calibri"/>
                <a:ea typeface="Calibri"/>
                <a:cs typeface="Calibri"/>
                <a:sym typeface="Calibri"/>
              </a:rPr>
              <a:t>CONCORSO</a:t>
            </a:r>
            <a:r>
              <a:rPr lang="it-IT" sz="4000" b="1">
                <a:solidFill>
                  <a:srgbClr val="EF890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4000" b="1">
                <a:solidFill>
                  <a:srgbClr val="EF8903"/>
                </a:solidFill>
                <a:latin typeface="Calibri"/>
                <a:ea typeface="Calibri"/>
                <a:cs typeface="Calibri"/>
                <a:sym typeface="Calibri"/>
              </a:rPr>
              <a:t>AZIONI CONCRETE</a:t>
            </a:r>
            <a:endParaRPr/>
          </a:p>
        </p:txBody>
      </p:sp>
      <p:sp>
        <p:nvSpPr>
          <p:cNvPr id="283" name="Google Shape;283;p11"/>
          <p:cNvSpPr txBox="1"/>
          <p:nvPr/>
        </p:nvSpPr>
        <p:spPr>
          <a:xfrm>
            <a:off x="972306" y="2161627"/>
            <a:ext cx="8734626" cy="60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3465A8"/>
              </a:buClr>
              <a:buSzPts val="2400"/>
              <a:buFont typeface="Arial"/>
              <a:buNone/>
            </a:pPr>
            <a:r>
              <a:rPr lang="it-IT" sz="2400" b="1">
                <a:solidFill>
                  <a:srgbClr val="3465A8"/>
                </a:solidFill>
                <a:latin typeface="Calibri"/>
                <a:ea typeface="Calibri"/>
                <a:cs typeface="Calibri"/>
                <a:sym typeface="Calibri"/>
              </a:rPr>
              <a:t>Elenco </a:t>
            </a:r>
            <a:r>
              <a:rPr lang="it-IT" sz="2400" b="1" u="sng">
                <a:solidFill>
                  <a:srgbClr val="3465A8"/>
                </a:solidFill>
                <a:latin typeface="Calibri"/>
                <a:ea typeface="Calibri"/>
                <a:cs typeface="Calibri"/>
                <a:sym typeface="Calibri"/>
              </a:rPr>
              <a:t>sintetico</a:t>
            </a:r>
            <a:r>
              <a:rPr lang="it-IT" sz="2400" b="1">
                <a:solidFill>
                  <a:srgbClr val="3465A8"/>
                </a:solidFill>
                <a:latin typeface="Calibri"/>
                <a:ea typeface="Calibri"/>
                <a:cs typeface="Calibri"/>
                <a:sym typeface="Calibri"/>
              </a:rPr>
              <a:t> delle attività svolte in ambito formazione</a:t>
            </a:r>
            <a:endParaRPr/>
          </a:p>
          <a:p>
            <a:pPr marL="228600" marR="0" lvl="0" indent="-50800" algn="l" rtl="0">
              <a:lnSpc>
                <a:spcPct val="92857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1"/>
          <p:cNvSpPr txBox="1"/>
          <p:nvPr/>
        </p:nvSpPr>
        <p:spPr>
          <a:xfrm>
            <a:off x="958948" y="2989240"/>
            <a:ext cx="8901670" cy="3378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Clr>
                <a:srgbClr val="2F424F"/>
              </a:buClr>
              <a:buSzPts val="1400"/>
              <a:buFont typeface="Arial"/>
              <a:buAutoNum type="arabicPeriod"/>
            </a:pPr>
            <a:r>
              <a:rPr lang="it-IT" u="sng">
                <a:solidFill>
                  <a:srgbClr val="2F424F"/>
                </a:solidFill>
                <a:latin typeface="Calibri"/>
                <a:ea typeface="Calibri"/>
                <a:cs typeface="Calibri"/>
                <a:sym typeface="Calibri"/>
              </a:rPr>
              <a:t>Riorganizzare dei bidoni della raccolta differenziata nelle aree esterne dell’Istituto.</a:t>
            </a:r>
            <a:endParaRPr u="sng">
              <a:solidFill>
                <a:srgbClr val="2F42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None/>
            </a:pPr>
            <a:endParaRPr u="sng">
              <a:solidFill>
                <a:srgbClr val="2F42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2"/>
          <p:cNvSpPr txBox="1"/>
          <p:nvPr/>
        </p:nvSpPr>
        <p:spPr>
          <a:xfrm>
            <a:off x="972306" y="1267414"/>
            <a:ext cx="8901670" cy="639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8903"/>
              </a:buClr>
              <a:buSzPts val="3947"/>
              <a:buFont typeface="Arial"/>
              <a:buNone/>
            </a:pPr>
            <a:r>
              <a:rPr lang="it-IT" sz="3947" b="1">
                <a:solidFill>
                  <a:srgbClr val="EF8903"/>
                </a:solidFill>
                <a:latin typeface="Calibri"/>
                <a:ea typeface="Calibri"/>
                <a:cs typeface="Calibri"/>
                <a:sym typeface="Calibri"/>
              </a:rPr>
              <a:t>CONCORSO AZIONI CONCRETE</a:t>
            </a:r>
            <a:endParaRPr/>
          </a:p>
        </p:txBody>
      </p:sp>
      <p:sp>
        <p:nvSpPr>
          <p:cNvPr id="290" name="Google Shape;290;p12"/>
          <p:cNvSpPr txBox="1"/>
          <p:nvPr/>
        </p:nvSpPr>
        <p:spPr>
          <a:xfrm>
            <a:off x="972306" y="2161627"/>
            <a:ext cx="8734626" cy="60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3465A8"/>
              </a:buClr>
              <a:buSzPts val="2400"/>
              <a:buFont typeface="Arial"/>
              <a:buNone/>
            </a:pPr>
            <a:r>
              <a:rPr lang="it-IT" sz="2400" b="1">
                <a:solidFill>
                  <a:srgbClr val="3465A8"/>
                </a:solidFill>
                <a:latin typeface="Calibri"/>
                <a:ea typeface="Calibri"/>
                <a:cs typeface="Calibri"/>
                <a:sym typeface="Calibri"/>
              </a:rPr>
              <a:t>Attività numero «1»</a:t>
            </a:r>
            <a:endParaRPr/>
          </a:p>
          <a:p>
            <a:pPr marL="228600" marR="0" lvl="0" indent="-50800" algn="l" rtl="0">
              <a:lnSpc>
                <a:spcPct val="92857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2"/>
          <p:cNvSpPr txBox="1"/>
          <p:nvPr/>
        </p:nvSpPr>
        <p:spPr>
          <a:xfrm>
            <a:off x="888784" y="2914155"/>
            <a:ext cx="8901670" cy="3378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Descrizione:</a:t>
            </a:r>
            <a:endParaRPr/>
          </a:p>
          <a:p>
            <a:pPr marL="0" marR="0" lvl="0" indent="0" algn="l" rtl="0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it-IT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’Energy Team ha riorganizzato i bidoni presenti nelle aree esterne e interne dell’Istituto per agevolare una raccolta differenziata corretta.</a:t>
            </a:r>
            <a:endParaRPr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39700" algn="l" rtl="0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e17e01e593_0_0"/>
          <p:cNvSpPr txBox="1"/>
          <p:nvPr/>
        </p:nvSpPr>
        <p:spPr>
          <a:xfrm>
            <a:off x="972306" y="1267414"/>
            <a:ext cx="8901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8903"/>
              </a:buClr>
              <a:buSzPts val="3947"/>
              <a:buFont typeface="Arial"/>
              <a:buNone/>
            </a:pPr>
            <a:r>
              <a:rPr lang="it-IT" sz="3947" b="1">
                <a:solidFill>
                  <a:srgbClr val="EF8903"/>
                </a:solidFill>
                <a:latin typeface="Calibri"/>
                <a:ea typeface="Calibri"/>
                <a:cs typeface="Calibri"/>
                <a:sym typeface="Calibri"/>
              </a:rPr>
              <a:t>CONCORSO AZIONI CONCRETE</a:t>
            </a:r>
            <a:endParaRPr/>
          </a:p>
        </p:txBody>
      </p:sp>
      <p:sp>
        <p:nvSpPr>
          <p:cNvPr id="297" name="Google Shape;297;g2e17e01e593_0_0"/>
          <p:cNvSpPr txBox="1"/>
          <p:nvPr/>
        </p:nvSpPr>
        <p:spPr>
          <a:xfrm>
            <a:off x="972306" y="2161627"/>
            <a:ext cx="87345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3465A8"/>
              </a:buClr>
              <a:buSzPts val="2400"/>
              <a:buFont typeface="Arial"/>
              <a:buNone/>
            </a:pPr>
            <a:r>
              <a:rPr lang="it-IT" sz="2400" b="1">
                <a:solidFill>
                  <a:srgbClr val="3465A8"/>
                </a:solidFill>
                <a:latin typeface="Calibri"/>
                <a:ea typeface="Calibri"/>
                <a:cs typeface="Calibri"/>
                <a:sym typeface="Calibri"/>
              </a:rPr>
              <a:t>Attività numero «1»</a:t>
            </a:r>
            <a:endParaRPr/>
          </a:p>
          <a:p>
            <a:pPr marL="228600" marR="0" lvl="0" indent="-50800" algn="l" rtl="0">
              <a:lnSpc>
                <a:spcPct val="92857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g2e17e01e59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479" y="2859599"/>
            <a:ext cx="4563850" cy="342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2e17e01e593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6100" y="1907325"/>
            <a:ext cx="3365000" cy="448665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2e17e01e593_0_0"/>
          <p:cNvSpPr txBox="1"/>
          <p:nvPr/>
        </p:nvSpPr>
        <p:spPr>
          <a:xfrm>
            <a:off x="792900" y="6364900"/>
            <a:ext cx="15099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300">
                <a:solidFill>
                  <a:schemeClr val="dk1"/>
                </a:solidFill>
              </a:rPr>
              <a:t>Prima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301" name="Google Shape;301;g2e17e01e593_0_0"/>
          <p:cNvSpPr txBox="1"/>
          <p:nvPr/>
        </p:nvSpPr>
        <p:spPr>
          <a:xfrm>
            <a:off x="6548175" y="6364900"/>
            <a:ext cx="15099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300">
                <a:solidFill>
                  <a:schemeClr val="dk1"/>
                </a:solidFill>
              </a:rPr>
              <a:t>Dopo</a:t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"/>
          <p:cNvSpPr txBox="1"/>
          <p:nvPr/>
        </p:nvSpPr>
        <p:spPr>
          <a:xfrm>
            <a:off x="958948" y="1256263"/>
            <a:ext cx="8901670" cy="639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8903"/>
              </a:buClr>
              <a:buSzPts val="3947"/>
              <a:buFont typeface="Arial"/>
              <a:buNone/>
            </a:pPr>
            <a:r>
              <a:rPr lang="it-IT" sz="3947" b="1">
                <a:solidFill>
                  <a:srgbClr val="EF8903"/>
                </a:solidFill>
                <a:latin typeface="Calibri"/>
                <a:ea typeface="Calibri"/>
                <a:cs typeface="Calibri"/>
                <a:sym typeface="Calibri"/>
              </a:rPr>
              <a:t>CONCORSO COMUNICAZIONE</a:t>
            </a:r>
            <a:endParaRPr/>
          </a:p>
        </p:txBody>
      </p:sp>
      <p:sp>
        <p:nvSpPr>
          <p:cNvPr id="307" name="Google Shape;307;p13"/>
          <p:cNvSpPr txBox="1"/>
          <p:nvPr/>
        </p:nvSpPr>
        <p:spPr>
          <a:xfrm>
            <a:off x="972306" y="2150476"/>
            <a:ext cx="8734626" cy="60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3465A8"/>
              </a:buClr>
              <a:buSzPts val="2400"/>
              <a:buFont typeface="Arial"/>
              <a:buNone/>
            </a:pPr>
            <a:r>
              <a:rPr lang="it-IT" sz="2400" b="1">
                <a:solidFill>
                  <a:srgbClr val="3465A8"/>
                </a:solidFill>
                <a:latin typeface="Calibri"/>
                <a:ea typeface="Calibri"/>
                <a:cs typeface="Calibri"/>
                <a:sym typeface="Calibri"/>
              </a:rPr>
              <a:t>Elenco e descrizione delle attività «Bonus»</a:t>
            </a:r>
            <a:endParaRPr/>
          </a:p>
        </p:txBody>
      </p:sp>
      <p:sp>
        <p:nvSpPr>
          <p:cNvPr id="308" name="Google Shape;308;p13"/>
          <p:cNvSpPr txBox="1"/>
          <p:nvPr/>
        </p:nvSpPr>
        <p:spPr>
          <a:xfrm>
            <a:off x="958948" y="3022694"/>
            <a:ext cx="8901670" cy="363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Concorso Bonus:​ Attività accessorie e incremento settimane ​risparmio energetico</a:t>
            </a:r>
            <a:endParaRPr/>
          </a:p>
          <a:p>
            <a:pPr marL="0" marR="0" lvl="0" indent="0" algn="l" rtl="0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_____________________________________________________________________________________________</a:t>
            </a:r>
            <a:endParaRPr/>
          </a:p>
          <a:p>
            <a:pPr marL="0" marR="0" lvl="0" indent="0" algn="l" rtl="0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_____________________________________________________________________________________________</a:t>
            </a:r>
            <a:endParaRPr/>
          </a:p>
          <a:p>
            <a:pPr marL="0" marR="0" lvl="0" indent="0" algn="l" rtl="0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_____________________________________________________________________________________________</a:t>
            </a:r>
            <a:endParaRPr/>
          </a:p>
          <a:p>
            <a:pPr marL="0" marR="0" lvl="0" indent="0" algn="l" rtl="0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_____________________________________________________________________________________________</a:t>
            </a:r>
            <a:endParaRPr/>
          </a:p>
          <a:p>
            <a:pPr marL="0" marR="0" lvl="0" indent="0" algn="l" rtl="0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_____________________________________________________________________________________________</a:t>
            </a:r>
            <a:endParaRPr/>
          </a:p>
          <a:p>
            <a:pPr marL="0" marR="0" lvl="0" indent="0" algn="l" rtl="0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_____________________________________________________________________________________________</a:t>
            </a:r>
            <a:endParaRPr/>
          </a:p>
          <a:p>
            <a:pPr marL="0" marR="0" lvl="0" indent="0" algn="l" rtl="0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_____________________________________________________________________________________________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4"/>
          <p:cNvSpPr txBox="1"/>
          <p:nvPr/>
        </p:nvSpPr>
        <p:spPr>
          <a:xfrm>
            <a:off x="992402" y="1267414"/>
            <a:ext cx="8901670" cy="639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8903"/>
              </a:buClr>
              <a:buSzPts val="3947"/>
              <a:buFont typeface="Arial"/>
              <a:buNone/>
            </a:pPr>
            <a:r>
              <a:rPr lang="it-IT" sz="3947" b="1">
                <a:solidFill>
                  <a:srgbClr val="EF8903"/>
                </a:solidFill>
                <a:latin typeface="Calibri"/>
                <a:ea typeface="Calibri"/>
                <a:cs typeface="Calibri"/>
                <a:sym typeface="Calibri"/>
              </a:rPr>
              <a:t>ALLEGATI</a:t>
            </a:r>
            <a:endParaRPr/>
          </a:p>
        </p:txBody>
      </p:sp>
      <p:sp>
        <p:nvSpPr>
          <p:cNvPr id="314" name="Google Shape;314;p14"/>
          <p:cNvSpPr txBox="1"/>
          <p:nvPr/>
        </p:nvSpPr>
        <p:spPr>
          <a:xfrm>
            <a:off x="1005760" y="2161627"/>
            <a:ext cx="8734626" cy="60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65A8"/>
              </a:buClr>
              <a:buSzPts val="2400"/>
              <a:buFont typeface="Arial"/>
              <a:buNone/>
            </a:pPr>
            <a:r>
              <a:rPr lang="it-IT" sz="2400" b="1">
                <a:solidFill>
                  <a:srgbClr val="3465A8"/>
                </a:solidFill>
                <a:latin typeface="Calibri"/>
                <a:ea typeface="Calibri"/>
                <a:cs typeface="Calibri"/>
                <a:sym typeface="Calibri"/>
              </a:rPr>
              <a:t>Per una migliore gestione degli allegati, al presente modulo si prega di compilare il seguente elenco relativo alla documentazione inviata alla Redazione, indicando le informazioni sotto riportate.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rgbClr val="3465A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4"/>
          <p:cNvSpPr txBox="1"/>
          <p:nvPr/>
        </p:nvSpPr>
        <p:spPr>
          <a:xfrm>
            <a:off x="838785" y="3309687"/>
            <a:ext cx="8901600" cy="31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it-IT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Obici To Green - Sondaggio mobilità sostenibile, comunicazione, .pdf</a:t>
            </a:r>
            <a:endParaRPr sz="18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it-IT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Dati sondaggio mobilità sostenibile, formazione, .xlsx</a:t>
            </a:r>
            <a:endParaRPr sz="18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"/>
          <p:cNvSpPr txBox="1">
            <a:spLocks noGrp="1"/>
          </p:cNvSpPr>
          <p:nvPr>
            <p:ph type="body" idx="4294967295"/>
          </p:nvPr>
        </p:nvSpPr>
        <p:spPr>
          <a:xfrm>
            <a:off x="959040" y="3015360"/>
            <a:ext cx="8734320" cy="6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28600" marR="0" lvl="0" indent="0" algn="l" rtl="0">
              <a:lnSpc>
                <a:spcPct val="94958"/>
              </a:lnSpc>
              <a:spcBef>
                <a:spcPts val="0"/>
              </a:spcBef>
              <a:spcAft>
                <a:spcPts val="0"/>
              </a:spcAft>
              <a:buClr>
                <a:srgbClr val="3465A8"/>
              </a:buClr>
              <a:buSzPts val="2400"/>
              <a:buFont typeface="Arial"/>
              <a:buNone/>
            </a:pPr>
            <a:r>
              <a:rPr lang="it-IT" sz="2400" b="1" i="0" u="none" strike="noStrike" cap="none">
                <a:solidFill>
                  <a:srgbClr val="3465A8"/>
                </a:solidFill>
                <a:latin typeface="Calibri"/>
                <a:ea typeface="Calibri"/>
                <a:cs typeface="Calibri"/>
                <a:sym typeface="Calibri"/>
              </a:rPr>
              <a:t>Presentazione</a:t>
            </a:r>
            <a:r>
              <a:rPr lang="it-IT" sz="2000" b="1" i="0" u="none" strike="noStrike" cap="none">
                <a:solidFill>
                  <a:srgbClr val="3465A8"/>
                </a:solidFill>
                <a:latin typeface="Calibri"/>
                <a:ea typeface="Calibri"/>
                <a:cs typeface="Calibri"/>
                <a:sym typeface="Calibri"/>
              </a:rPr>
              <a:t> delle Attività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4958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"/>
          <p:cNvSpPr txBox="1">
            <a:spLocks noGrp="1"/>
          </p:cNvSpPr>
          <p:nvPr>
            <p:ph type="body" idx="4294967295"/>
          </p:nvPr>
        </p:nvSpPr>
        <p:spPr>
          <a:xfrm>
            <a:off x="959040" y="3553920"/>
            <a:ext cx="8901360" cy="310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286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91F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F6891F"/>
                </a:solidFill>
                <a:latin typeface="Calibri"/>
                <a:ea typeface="Calibri"/>
                <a:cs typeface="Calibri"/>
                <a:sym typeface="Calibri"/>
              </a:rPr>
              <a:t>Come Indicato nel «</a:t>
            </a:r>
            <a:r>
              <a:rPr lang="it-IT" sz="1600" b="1" i="0" u="none" strike="noStrike" cap="none">
                <a:solidFill>
                  <a:srgbClr val="F6891F"/>
                </a:solidFill>
                <a:latin typeface="Calibri"/>
                <a:ea typeface="Calibri"/>
                <a:cs typeface="Calibri"/>
                <a:sym typeface="Calibri"/>
              </a:rPr>
              <a:t>Modulo Presentazione Attività»</a:t>
            </a:r>
            <a:r>
              <a:rPr lang="it-IT" sz="1600" b="0" i="0" u="none" strike="noStrike" cap="none">
                <a:solidFill>
                  <a:srgbClr val="F6891F"/>
                </a:solidFill>
                <a:latin typeface="Calibri"/>
                <a:ea typeface="Calibri"/>
                <a:cs typeface="Calibri"/>
                <a:sym typeface="Calibri"/>
              </a:rPr>
              <a:t> descrivere nelle seguenti slide la sintesi di ognuna delle attività intraprese.</a:t>
            </a:r>
            <a:endParaRPr/>
          </a:p>
          <a:p>
            <a:pPr marL="228600" marR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6891F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F6891F"/>
                </a:solidFill>
                <a:latin typeface="Calibri"/>
                <a:ea typeface="Calibri"/>
                <a:cs typeface="Calibri"/>
                <a:sym typeface="Calibri"/>
              </a:rPr>
              <a:t>Il file da consegnare dovrà essere in formato PPT o PDF non scansionato.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6891F"/>
              </a:buClr>
              <a:buSzPts val="1600"/>
              <a:buFont typeface="Arial"/>
              <a:buNone/>
            </a:pPr>
            <a:r>
              <a:rPr lang="it-IT" sz="1600" b="1" i="0" u="none" strike="noStrike" cap="none">
                <a:solidFill>
                  <a:srgbClr val="F6891F"/>
                </a:solidFill>
                <a:latin typeface="Calibri"/>
                <a:ea typeface="Calibri"/>
                <a:cs typeface="Calibri"/>
                <a:sym typeface="Calibri"/>
              </a:rPr>
              <a:t>Replicate una slide per ognuna delle Attività! 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6891F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F6891F"/>
                </a:solidFill>
                <a:latin typeface="Calibri"/>
                <a:ea typeface="Calibri"/>
                <a:cs typeface="Calibri"/>
                <a:sym typeface="Calibri"/>
              </a:rPr>
              <a:t>Si vuole specificare che i riquadri dedicati ai contenuti possono essere modificati a vostro piacimento. 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6891F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F6891F"/>
                </a:solidFill>
                <a:latin typeface="Calibri"/>
                <a:ea typeface="Calibri"/>
                <a:cs typeface="Calibri"/>
                <a:sym typeface="Calibri"/>
              </a:rPr>
              <a:t>Non dimenticate di inserire per ogni attività svolta immagini, foto, grafici, diagrammi, link …</a:t>
            </a:r>
            <a:endParaRPr/>
          </a:p>
          <a:p>
            <a:pPr marL="228600" marR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6891F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F6891F"/>
                </a:solidFill>
                <a:latin typeface="Calibri"/>
                <a:ea typeface="Calibri"/>
                <a:cs typeface="Calibri"/>
                <a:sym typeface="Calibri"/>
              </a:rPr>
              <a:t>I collegamenti esterni dovranno essere accessibili, ovvero dovranno rimandare a pagine senza login o password.</a:t>
            </a:r>
            <a:endParaRPr sz="1600" b="0" i="0" u="none" strike="noStrike" cap="none">
              <a:solidFill>
                <a:srgbClr val="F689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6891F"/>
              </a:buClr>
              <a:buSzPts val="1600"/>
              <a:buFont typeface="Arial"/>
              <a:buNone/>
            </a:pPr>
            <a:r>
              <a:rPr lang="it-IT" sz="1600" b="1" i="0" u="none" strike="noStrike" cap="none">
                <a:solidFill>
                  <a:srgbClr val="F6891F"/>
                </a:solidFill>
                <a:latin typeface="Calibri"/>
                <a:ea typeface="Calibri"/>
                <a:cs typeface="Calibri"/>
                <a:sym typeface="Calibri"/>
              </a:rPr>
              <a:t>Buon Lavoro! :D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150062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159545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None/>
            </a:pPr>
            <a:endParaRPr sz="132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5560" y="902520"/>
            <a:ext cx="6281280" cy="2164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5"/>
          <p:cNvSpPr txBox="1">
            <a:spLocks noGrp="1"/>
          </p:cNvSpPr>
          <p:nvPr>
            <p:ph type="body" idx="4294967295"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286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8903"/>
              </a:buClr>
              <a:buSzPts val="5260"/>
              <a:buFont typeface="Arial"/>
              <a:buNone/>
            </a:pPr>
            <a:r>
              <a:rPr lang="it-IT" sz="5260" b="1" i="0" u="none" strike="noStrike" cap="none">
                <a:solidFill>
                  <a:srgbClr val="EF8903"/>
                </a:solidFill>
                <a:latin typeface="Calibri"/>
                <a:ea typeface="Calibri"/>
                <a:cs typeface="Calibri"/>
                <a:sym typeface="Calibri"/>
              </a:rPr>
              <a:t>Grazie per l’attenzione</a:t>
            </a:r>
            <a:endParaRPr sz="5260" b="1" i="0" u="none" strike="noStrike" cap="none">
              <a:solidFill>
                <a:srgbClr val="EF890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5560" y="902520"/>
            <a:ext cx="6281280" cy="216468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"/>
          <p:cNvSpPr txBox="1"/>
          <p:nvPr/>
        </p:nvSpPr>
        <p:spPr>
          <a:xfrm>
            <a:off x="700640" y="2988000"/>
            <a:ext cx="8734626" cy="60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3465A8"/>
              </a:buClr>
              <a:buSzPts val="2400"/>
              <a:buFont typeface="Arial"/>
              <a:buNone/>
            </a:pPr>
            <a:r>
              <a:rPr lang="it-IT" sz="2400" b="1" i="0" u="none" strike="noStrike" cap="none">
                <a:solidFill>
                  <a:srgbClr val="3465A8"/>
                </a:solidFill>
                <a:latin typeface="Arial"/>
                <a:ea typeface="Arial"/>
                <a:cs typeface="Arial"/>
                <a:sym typeface="Arial"/>
              </a:rPr>
              <a:t>Scelta Ambiti e </a:t>
            </a:r>
            <a:r>
              <a:rPr lang="it-IT" sz="2400" b="1" i="0" u="none" strike="noStrike" cap="none">
                <a:solidFill>
                  <a:srgbClr val="3465A8"/>
                </a:solidFill>
                <a:latin typeface="Calibri"/>
                <a:ea typeface="Calibri"/>
                <a:cs typeface="Calibri"/>
                <a:sym typeface="Calibri"/>
              </a:rPr>
              <a:t>Tematiche</a:t>
            </a:r>
            <a:endParaRPr sz="2400" b="1" i="0" u="none" strike="noStrike" cap="none">
              <a:solidFill>
                <a:srgbClr val="3465A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4" name="Google Shape;184;p3"/>
          <p:cNvGraphicFramePr/>
          <p:nvPr/>
        </p:nvGraphicFramePr>
        <p:xfrm>
          <a:off x="700640" y="3779837"/>
          <a:ext cx="4186400" cy="2239450"/>
        </p:xfrm>
        <a:graphic>
          <a:graphicData uri="http://schemas.openxmlformats.org/drawingml/2006/table">
            <a:tbl>
              <a:tblPr firstRow="1" firstCol="1" bandRow="1">
                <a:noFill/>
                <a:tableStyleId>{A84B28F1-E570-473B-86BA-79400F519E9F}</a:tableStyleId>
              </a:tblPr>
              <a:tblGrid>
                <a:gridCol w="292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4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AMBITI DI CONCORSO PER LE QUALI SI PARTECIPA*</a:t>
                      </a:r>
                      <a:endParaRPr/>
                    </a:p>
                  </a:txBody>
                  <a:tcPr marL="7150" marR="7150" marT="7150" marB="7150" anchor="ctr">
                    <a:solidFill>
                      <a:srgbClr val="EF890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350">
                <a:tc>
                  <a:txBody>
                    <a:bodyPr/>
                    <a:lstStyle/>
                    <a:p>
                      <a:pPr marL="176214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 CONCORSO FORMAZIONE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50" marR="7150" marT="7150" marB="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50" marR="7150" marT="7150" marB="7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350">
                <a:tc>
                  <a:txBody>
                    <a:bodyPr/>
                    <a:lstStyle/>
                    <a:p>
                      <a:pPr marL="176214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2 - CONCORSO COMUNICAZIONE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50" marR="7150" marT="7150" marB="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50" marR="7150" marT="7150" marB="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350">
                <a:tc>
                  <a:txBody>
                    <a:bodyPr/>
                    <a:lstStyle/>
                    <a:p>
                      <a:pPr marL="176214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3 - CONCORSO AZIONI CONCRETE 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50" marR="7150" marT="7150" marB="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50" marR="7150" marT="7150" marB="71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5" name="Google Shape;185;p3"/>
          <p:cNvGraphicFramePr/>
          <p:nvPr/>
        </p:nvGraphicFramePr>
        <p:xfrm>
          <a:off x="5804783" y="3779839"/>
          <a:ext cx="4186400" cy="2239375"/>
        </p:xfrm>
        <a:graphic>
          <a:graphicData uri="http://schemas.openxmlformats.org/drawingml/2006/table">
            <a:tbl>
              <a:tblPr firstRow="1" firstCol="1" bandRow="1">
                <a:noFill/>
                <a:tableStyleId>{A84B28F1-E570-473B-86BA-79400F519E9F}</a:tableStyleId>
              </a:tblPr>
              <a:tblGrid>
                <a:gridCol w="384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8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TEMATICHE AFFRONTATE*</a:t>
                      </a:r>
                      <a:endParaRPr/>
                    </a:p>
                  </a:txBody>
                  <a:tcPr marL="7150" marR="7150" marT="7150" marB="7150" anchor="ctr">
                    <a:solidFill>
                      <a:srgbClr val="3465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325">
                <a:tc>
                  <a:txBody>
                    <a:bodyPr/>
                    <a:lstStyle/>
                    <a:p>
                      <a:pPr marL="177795" marR="0" lvl="0" indent="-1591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ENERGIA ELETTRICA E TERMICA E RISPARMIO ENERGETICO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50" marR="7150" marT="7150" marB="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50" marR="7150" marT="7150" marB="7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925">
                <a:tc>
                  <a:txBody>
                    <a:bodyPr/>
                    <a:lstStyle/>
                    <a:p>
                      <a:pPr marL="176214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MOBILITÀ SOSTENIBILE</a:t>
                      </a:r>
                      <a:endParaRPr/>
                    </a:p>
                  </a:txBody>
                  <a:tcPr marL="7150" marR="7150" marT="7150" marB="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50" marR="7150" marT="7150" marB="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925">
                <a:tc>
                  <a:txBody>
                    <a:bodyPr/>
                    <a:lstStyle/>
                    <a:p>
                      <a:pPr marL="176214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RIDUZIONE DEI RIFIUTI</a:t>
                      </a:r>
                      <a:endParaRPr sz="1200" b="1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50" marR="7150" marT="7150" marB="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50" marR="7150" marT="7150" marB="71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325">
                <a:tc>
                  <a:txBody>
                    <a:bodyPr/>
                    <a:lstStyle/>
                    <a:p>
                      <a:pPr marL="176214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ACQUA E RISPARMIO IDRICO </a:t>
                      </a:r>
                      <a:endParaRPr sz="1200" b="1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50" marR="7150" marT="7150" marB="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50" marR="7150" marT="7150" marB="71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6" name="Google Shape;186;p3"/>
          <p:cNvSpPr/>
          <p:nvPr/>
        </p:nvSpPr>
        <p:spPr>
          <a:xfrm rot="10800000" flipH="1">
            <a:off x="4383996" y="4457578"/>
            <a:ext cx="229463" cy="212673"/>
          </a:xfrm>
          <a:prstGeom prst="rect">
            <a:avLst/>
          </a:prstGeom>
          <a:solidFill>
            <a:srgbClr val="6AA84F"/>
          </a:solidFill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"/>
          <p:cNvSpPr/>
          <p:nvPr/>
        </p:nvSpPr>
        <p:spPr>
          <a:xfrm rot="10800000" flipH="1">
            <a:off x="9591616" y="4351241"/>
            <a:ext cx="229463" cy="21267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"/>
          <p:cNvSpPr/>
          <p:nvPr/>
        </p:nvSpPr>
        <p:spPr>
          <a:xfrm rot="10800000" flipH="1">
            <a:off x="4383996" y="5573792"/>
            <a:ext cx="229463" cy="212673"/>
          </a:xfrm>
          <a:prstGeom prst="rect">
            <a:avLst/>
          </a:prstGeom>
          <a:solidFill>
            <a:srgbClr val="6AA84F"/>
          </a:solidFill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"/>
          <p:cNvSpPr/>
          <p:nvPr/>
        </p:nvSpPr>
        <p:spPr>
          <a:xfrm rot="10800000" flipH="1">
            <a:off x="4388782" y="5046343"/>
            <a:ext cx="229463" cy="212673"/>
          </a:xfrm>
          <a:prstGeom prst="rect">
            <a:avLst/>
          </a:prstGeom>
          <a:solidFill>
            <a:srgbClr val="6AA84F"/>
          </a:solidFill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"/>
          <p:cNvSpPr/>
          <p:nvPr/>
        </p:nvSpPr>
        <p:spPr>
          <a:xfrm rot="10800000" flipH="1">
            <a:off x="9591615" y="4793210"/>
            <a:ext cx="229463" cy="212673"/>
          </a:xfrm>
          <a:prstGeom prst="rect">
            <a:avLst/>
          </a:prstGeom>
          <a:solidFill>
            <a:srgbClr val="6AA84F"/>
          </a:solidFill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"/>
          <p:cNvSpPr/>
          <p:nvPr/>
        </p:nvSpPr>
        <p:spPr>
          <a:xfrm rot="10800000" flipH="1">
            <a:off x="9591615" y="5258276"/>
            <a:ext cx="229463" cy="212673"/>
          </a:xfrm>
          <a:prstGeom prst="rect">
            <a:avLst/>
          </a:prstGeom>
          <a:solidFill>
            <a:srgbClr val="6AA84F"/>
          </a:solidFill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"/>
          <p:cNvSpPr/>
          <p:nvPr/>
        </p:nvSpPr>
        <p:spPr>
          <a:xfrm rot="10800000" flipH="1">
            <a:off x="9578138" y="5700245"/>
            <a:ext cx="229463" cy="21267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 txBox="1"/>
          <p:nvPr/>
        </p:nvSpPr>
        <p:spPr>
          <a:xfrm>
            <a:off x="958948" y="1267414"/>
            <a:ext cx="8901670" cy="639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8903"/>
              </a:buClr>
              <a:buSzPts val="3947"/>
              <a:buFont typeface="Arial"/>
              <a:buNone/>
            </a:pPr>
            <a:r>
              <a:rPr lang="it-IT" sz="3947" b="1" i="0" u="none" strike="noStrike" cap="none">
                <a:solidFill>
                  <a:srgbClr val="EF8903"/>
                </a:solidFill>
                <a:latin typeface="Calibri"/>
                <a:ea typeface="Calibri"/>
                <a:cs typeface="Calibri"/>
                <a:sym typeface="Calibri"/>
              </a:rPr>
              <a:t>COMPONENTI</a:t>
            </a:r>
            <a:r>
              <a:rPr lang="it-IT" sz="3947" b="1" i="0" u="none" strike="noStrike" cap="none">
                <a:solidFill>
                  <a:srgbClr val="EF890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947" b="1" i="0" u="none" strike="noStrike" cap="none">
                <a:solidFill>
                  <a:srgbClr val="EF8903"/>
                </a:solidFill>
                <a:latin typeface="Calibri"/>
                <a:ea typeface="Calibri"/>
                <a:cs typeface="Calibri"/>
                <a:sym typeface="Calibri"/>
              </a:rPr>
              <a:t>DELL’ENERGY TEAM</a:t>
            </a:r>
            <a:endParaRPr/>
          </a:p>
        </p:txBody>
      </p:sp>
      <p:sp>
        <p:nvSpPr>
          <p:cNvPr id="198" name="Google Shape;198;p4"/>
          <p:cNvSpPr txBox="1"/>
          <p:nvPr/>
        </p:nvSpPr>
        <p:spPr>
          <a:xfrm>
            <a:off x="958947" y="2076250"/>
            <a:ext cx="8773917" cy="73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65A8"/>
              </a:buClr>
              <a:buSzPts val="2000"/>
              <a:buFont typeface="Arial"/>
              <a:buNone/>
            </a:pPr>
            <a:r>
              <a:rPr lang="it-IT" sz="2000" b="0" i="0" u="none" strike="noStrike" cap="none">
                <a:solidFill>
                  <a:srgbClr val="3465A8"/>
                </a:solidFill>
                <a:latin typeface="Calibri"/>
                <a:ea typeface="Calibri"/>
                <a:cs typeface="Calibri"/>
                <a:sym typeface="Calibri"/>
              </a:rPr>
              <a:t>Completare l’elenco con i nominativi dei componenti dell’Energy Team, indicando il nominativo in ogni elenco.</a:t>
            </a:r>
            <a:endParaRPr/>
          </a:p>
        </p:txBody>
      </p:sp>
      <p:sp>
        <p:nvSpPr>
          <p:cNvPr id="199" name="Google Shape;199;p4"/>
          <p:cNvSpPr txBox="1"/>
          <p:nvPr/>
        </p:nvSpPr>
        <p:spPr>
          <a:xfrm>
            <a:off x="958948" y="3003511"/>
            <a:ext cx="37023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DOCENTI: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>
                <a:solidFill>
                  <a:schemeClr val="dk1"/>
                </a:solidFill>
              </a:rPr>
              <a:t>Praticò Domenica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>
                <a:solidFill>
                  <a:schemeClr val="dk1"/>
                </a:solidFill>
              </a:rPr>
              <a:t>Trigila Sebiana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>
                <a:solidFill>
                  <a:schemeClr val="dk1"/>
                </a:solidFill>
              </a:rPr>
              <a:t>Lunardelli Massimo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PERSONALE TECNICO: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_______________________________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_______________________________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_______________________________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PERSONALE ATA: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>
                <a:solidFill>
                  <a:schemeClr val="dk1"/>
                </a:solidFill>
              </a:rPr>
              <a:t>Cattai Monia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_______________________________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_______________________________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"/>
          <p:cNvSpPr txBox="1"/>
          <p:nvPr/>
        </p:nvSpPr>
        <p:spPr>
          <a:xfrm>
            <a:off x="5504950" y="2509025"/>
            <a:ext cx="4629000" cy="47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STUDENTI:</a:t>
            </a:r>
            <a:endParaRPr/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it-IT" sz="1100">
                <a:solidFill>
                  <a:schemeClr val="dk1"/>
                </a:solidFill>
              </a:rPr>
              <a:t>Segato Rebecca                                 Codello Giacomo</a:t>
            </a:r>
            <a:endParaRPr sz="1100"/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it-IT" sz="1100">
                <a:solidFill>
                  <a:schemeClr val="dk1"/>
                </a:solidFill>
              </a:rPr>
              <a:t>Sgorlon Alice                                       Singh Harspreet</a:t>
            </a:r>
            <a:endParaRPr sz="1100"/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it-IT" sz="1100">
                <a:solidFill>
                  <a:schemeClr val="dk1"/>
                </a:solidFill>
              </a:rPr>
              <a:t>Dieme Fatou                                        Lorenzon Rebecca</a:t>
            </a:r>
            <a:endParaRPr sz="1100"/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it-IT" sz="1100">
                <a:solidFill>
                  <a:schemeClr val="dk1"/>
                </a:solidFill>
              </a:rPr>
              <a:t>Binaku Fiorella</a:t>
            </a:r>
            <a:endParaRPr sz="1100"/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it-IT" sz="1100">
                <a:solidFill>
                  <a:schemeClr val="dk1"/>
                </a:solidFill>
              </a:rPr>
              <a:t>Paloka Kiara</a:t>
            </a:r>
            <a:endParaRPr sz="1100"/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it-IT" sz="1100">
                <a:solidFill>
                  <a:schemeClr val="dk1"/>
                </a:solidFill>
              </a:rPr>
              <a:t>Bellin Juliette</a:t>
            </a:r>
            <a:endParaRPr sz="1100"/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it-IT" sz="1100">
                <a:solidFill>
                  <a:schemeClr val="dk1"/>
                </a:solidFill>
              </a:rPr>
              <a:t>Sonko Hawa</a:t>
            </a:r>
            <a:endParaRPr sz="1100"/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it-IT" sz="1100">
                <a:solidFill>
                  <a:schemeClr val="dk1"/>
                </a:solidFill>
              </a:rPr>
              <a:t>Artico Anna</a:t>
            </a:r>
            <a:endParaRPr sz="1100">
              <a:solidFill>
                <a:schemeClr val="dk1"/>
              </a:solidFill>
            </a:endParaRPr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it-IT" sz="1100">
                <a:solidFill>
                  <a:schemeClr val="dk1"/>
                </a:solidFill>
              </a:rPr>
              <a:t>Facchin Gaia</a:t>
            </a:r>
            <a:endParaRPr sz="1100">
              <a:solidFill>
                <a:schemeClr val="dk1"/>
              </a:solidFill>
            </a:endParaRPr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it-IT" sz="1100">
                <a:solidFill>
                  <a:schemeClr val="dk1"/>
                </a:solidFill>
              </a:rPr>
              <a:t>Bottan Lorenzo</a:t>
            </a:r>
            <a:endParaRPr sz="1100">
              <a:solidFill>
                <a:schemeClr val="dk1"/>
              </a:solidFill>
            </a:endParaRPr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it-IT" sz="1100"/>
              <a:t>Pasquali Francesca</a:t>
            </a:r>
            <a:endParaRPr sz="1100"/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it-IT" sz="1100"/>
              <a:t>Dal Bon Alessandra</a:t>
            </a:r>
            <a:endParaRPr sz="1100"/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it-IT" sz="1100"/>
              <a:t>Fregonese Melissa</a:t>
            </a:r>
            <a:endParaRPr sz="1100"/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it-IT" sz="1100"/>
              <a:t>Dus Rosanna</a:t>
            </a:r>
            <a:endParaRPr sz="1100"/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it-IT" sz="1100"/>
              <a:t>Zanchetta Sofia</a:t>
            </a:r>
            <a:endParaRPr sz="1100"/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it-IT" sz="1100"/>
              <a:t>Pezzutto Elisa</a:t>
            </a:r>
            <a:endParaRPr sz="1100"/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it-IT" sz="1100"/>
              <a:t>Orji Valentine</a:t>
            </a:r>
            <a:endParaRPr sz="1100"/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it-IT" sz="1100"/>
              <a:t>Brescancin Emma</a:t>
            </a:r>
            <a:endParaRPr sz="1100"/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it-IT" sz="1100"/>
              <a:t>Cervesato Giacomo</a:t>
            </a:r>
            <a:endParaRPr sz="1100"/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it-IT" sz="1100"/>
              <a:t>Pessotto Leonardo</a:t>
            </a:r>
            <a:endParaRPr sz="1100"/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it-IT" sz="1100"/>
              <a:t>Uliana Anna</a:t>
            </a:r>
            <a:endParaRPr sz="1100"/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it-IT" sz="1100"/>
              <a:t>Cal Eleonora</a:t>
            </a:r>
            <a:endParaRPr sz="1100"/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it-IT" sz="1100"/>
              <a:t>Izzo Michele</a:t>
            </a:r>
            <a:endParaRPr sz="1100"/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it-IT" sz="1100"/>
              <a:t>Khalifa Kenzy</a:t>
            </a:r>
            <a:endParaRPr sz="1100"/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 txBox="1"/>
          <p:nvPr/>
        </p:nvSpPr>
        <p:spPr>
          <a:xfrm>
            <a:off x="958948" y="1233960"/>
            <a:ext cx="8901670" cy="639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8903"/>
              </a:buClr>
              <a:buSzPts val="3950"/>
              <a:buFont typeface="Arial"/>
              <a:buNone/>
            </a:pPr>
            <a:r>
              <a:rPr lang="it-IT" sz="3950" b="1">
                <a:solidFill>
                  <a:srgbClr val="EF8903"/>
                </a:solidFill>
                <a:latin typeface="Calibri"/>
                <a:ea typeface="Calibri"/>
                <a:cs typeface="Calibri"/>
                <a:sym typeface="Calibri"/>
              </a:rPr>
              <a:t>CONCORSO</a:t>
            </a:r>
            <a:r>
              <a:rPr lang="it-IT" sz="3950" b="1">
                <a:solidFill>
                  <a:srgbClr val="EF890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950" b="1">
                <a:solidFill>
                  <a:srgbClr val="EF8903"/>
                </a:solidFill>
                <a:latin typeface="Calibri"/>
                <a:ea typeface="Calibri"/>
                <a:cs typeface="Calibri"/>
                <a:sym typeface="Calibri"/>
              </a:rPr>
              <a:t>FORMAZIONE</a:t>
            </a:r>
            <a:endParaRPr/>
          </a:p>
        </p:txBody>
      </p:sp>
      <p:sp>
        <p:nvSpPr>
          <p:cNvPr id="206" name="Google Shape;206;p5"/>
          <p:cNvSpPr txBox="1"/>
          <p:nvPr/>
        </p:nvSpPr>
        <p:spPr>
          <a:xfrm>
            <a:off x="972306" y="2161627"/>
            <a:ext cx="8734626" cy="60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3465A8"/>
              </a:buClr>
              <a:buSzPts val="2400"/>
              <a:buFont typeface="Arial"/>
              <a:buNone/>
            </a:pPr>
            <a:r>
              <a:rPr lang="it-IT" sz="2400" b="1">
                <a:solidFill>
                  <a:srgbClr val="3465A8"/>
                </a:solidFill>
                <a:latin typeface="Calibri"/>
                <a:ea typeface="Calibri"/>
                <a:cs typeface="Calibri"/>
                <a:sym typeface="Calibri"/>
              </a:rPr>
              <a:t>Elenco </a:t>
            </a:r>
            <a:r>
              <a:rPr lang="it-IT" sz="2400" b="1" u="sng">
                <a:solidFill>
                  <a:srgbClr val="3465A8"/>
                </a:solidFill>
                <a:latin typeface="Calibri"/>
                <a:ea typeface="Calibri"/>
                <a:cs typeface="Calibri"/>
                <a:sym typeface="Calibri"/>
              </a:rPr>
              <a:t>sintetico</a:t>
            </a:r>
            <a:r>
              <a:rPr lang="it-IT" sz="2400" b="1">
                <a:solidFill>
                  <a:srgbClr val="3465A8"/>
                </a:solidFill>
                <a:latin typeface="Calibri"/>
                <a:ea typeface="Calibri"/>
                <a:cs typeface="Calibri"/>
                <a:sym typeface="Calibri"/>
              </a:rPr>
              <a:t> delle attività svolte in ambito formazione</a:t>
            </a:r>
            <a:endParaRPr/>
          </a:p>
          <a:p>
            <a:pPr marL="228600" marR="0" lvl="0" indent="-50800" algn="l" rtl="0">
              <a:lnSpc>
                <a:spcPct val="92857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5"/>
          <p:cNvSpPr txBox="1"/>
          <p:nvPr/>
        </p:nvSpPr>
        <p:spPr>
          <a:xfrm>
            <a:off x="958948" y="2989240"/>
            <a:ext cx="8901670" cy="3378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74650" algn="l" rtl="0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Clr>
                <a:srgbClr val="2F424F"/>
              </a:buClr>
              <a:buSzPts val="1900"/>
              <a:buFont typeface="Arial"/>
              <a:buAutoNum type="arabicPeriod"/>
            </a:pPr>
            <a:r>
              <a:rPr lang="it-IT" sz="1900" u="sng">
                <a:solidFill>
                  <a:srgbClr val="2F424F"/>
                </a:solidFill>
                <a:latin typeface="Calibri"/>
                <a:ea typeface="Calibri"/>
                <a:cs typeface="Calibri"/>
                <a:sym typeface="Calibri"/>
              </a:rPr>
              <a:t>Formazione: mobilità sostenibile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"/>
          <p:cNvSpPr txBox="1"/>
          <p:nvPr/>
        </p:nvSpPr>
        <p:spPr>
          <a:xfrm>
            <a:off x="972306" y="1267414"/>
            <a:ext cx="8901670" cy="639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8903"/>
              </a:buClr>
              <a:buSzPts val="3947"/>
              <a:buFont typeface="Arial"/>
              <a:buNone/>
            </a:pPr>
            <a:r>
              <a:rPr lang="it-IT" sz="3947" b="1">
                <a:solidFill>
                  <a:srgbClr val="EF8903"/>
                </a:solidFill>
                <a:latin typeface="Calibri"/>
                <a:ea typeface="Calibri"/>
                <a:cs typeface="Calibri"/>
                <a:sym typeface="Calibri"/>
              </a:rPr>
              <a:t>CONCORSO FORMAZIONE</a:t>
            </a:r>
            <a:endParaRPr/>
          </a:p>
        </p:txBody>
      </p:sp>
      <p:sp>
        <p:nvSpPr>
          <p:cNvPr id="213" name="Google Shape;213;p6"/>
          <p:cNvSpPr txBox="1"/>
          <p:nvPr/>
        </p:nvSpPr>
        <p:spPr>
          <a:xfrm>
            <a:off x="972306" y="2161627"/>
            <a:ext cx="8734626" cy="60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3465A8"/>
              </a:buClr>
              <a:buSzPts val="2400"/>
              <a:buFont typeface="Arial"/>
              <a:buNone/>
            </a:pPr>
            <a:r>
              <a:rPr lang="it-IT" sz="2400" b="1">
                <a:solidFill>
                  <a:srgbClr val="3465A8"/>
                </a:solidFill>
                <a:latin typeface="Calibri"/>
                <a:ea typeface="Calibri"/>
                <a:cs typeface="Calibri"/>
                <a:sym typeface="Calibri"/>
              </a:rPr>
              <a:t>Attività numero «1»</a:t>
            </a:r>
            <a:endParaRPr/>
          </a:p>
          <a:p>
            <a:pPr marL="228600" marR="0" lvl="0" indent="-50800" algn="l" rtl="0">
              <a:lnSpc>
                <a:spcPct val="92857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6"/>
          <p:cNvSpPr txBox="1"/>
          <p:nvPr/>
        </p:nvSpPr>
        <p:spPr>
          <a:xfrm>
            <a:off x="888784" y="2914155"/>
            <a:ext cx="8901670" cy="3378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Descrizione: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Dopo aver seguito l’incontro formativo con la guida del Green Park  Fenice di Padova sul Biodiesel, biometano e biomasse, l’energy Team ha creato un questionario per conoscere le abitudini di studenti, docenti e personale ATA riguardo la mobilità sostenibile e l’utilizzo/conoscenza delle biomasse (biodiesel) tramite la condivisione di un modulo google: </a:t>
            </a:r>
            <a:r>
              <a:rPr lang="it-IT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clicca qui per visualizzare il sondaggio.</a:t>
            </a:r>
            <a:endParaRPr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Successivamente le risposte sono state rielaborate e condivise tramite una lavagna interattiva posta all’ingresso dell’istituto e tramite registro elettronico. </a:t>
            </a:r>
            <a:endParaRPr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Allegato: </a:t>
            </a:r>
            <a:endParaRPr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(descrivere l’attività, inserire riferimenti ad eventuale allegati e link collegati.)</a:t>
            </a:r>
            <a:endParaRPr/>
          </a:p>
          <a:p>
            <a:pPr marL="0" marR="0" lvl="0" indent="0" algn="l" rtl="0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(creare una slide per ogni attività da descrivere numerandola)</a:t>
            </a:r>
            <a:endParaRPr/>
          </a:p>
          <a:p>
            <a:pPr marL="228600" marR="0" lvl="0" indent="-139700" algn="l" rtl="0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 txBox="1"/>
          <p:nvPr/>
        </p:nvSpPr>
        <p:spPr>
          <a:xfrm>
            <a:off x="958948" y="1256263"/>
            <a:ext cx="8901670" cy="639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8903"/>
              </a:buClr>
              <a:buSzPts val="3947"/>
              <a:buFont typeface="Arial"/>
              <a:buNone/>
            </a:pPr>
            <a:r>
              <a:rPr lang="it-IT" sz="3947" b="1">
                <a:solidFill>
                  <a:srgbClr val="EF8903"/>
                </a:solidFill>
                <a:latin typeface="Calibri"/>
                <a:ea typeface="Calibri"/>
                <a:cs typeface="Calibri"/>
                <a:sym typeface="Calibri"/>
              </a:rPr>
              <a:t>CONCORSO FORMAZIONE</a:t>
            </a:r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972306" y="2150476"/>
            <a:ext cx="8734626" cy="60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3465A8"/>
              </a:buClr>
              <a:buSzPts val="2400"/>
              <a:buFont typeface="Arial"/>
              <a:buNone/>
            </a:pPr>
            <a:r>
              <a:rPr lang="it-IT" sz="2400" b="1">
                <a:solidFill>
                  <a:srgbClr val="3465A8"/>
                </a:solidFill>
                <a:latin typeface="Calibri"/>
                <a:ea typeface="Calibri"/>
                <a:cs typeface="Calibri"/>
                <a:sym typeface="Calibri"/>
              </a:rPr>
              <a:t>Elenco e descrizione delle attività «Bonus»</a:t>
            </a:r>
            <a:endParaRPr/>
          </a:p>
        </p:txBody>
      </p:sp>
      <p:sp>
        <p:nvSpPr>
          <p:cNvPr id="221" name="Google Shape;221;p7"/>
          <p:cNvSpPr txBox="1"/>
          <p:nvPr/>
        </p:nvSpPr>
        <p:spPr>
          <a:xfrm>
            <a:off x="958948" y="3022694"/>
            <a:ext cx="8901670" cy="363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Concorso Bonus:​ Attività di tutoraggio​</a:t>
            </a:r>
            <a:endParaRPr/>
          </a:p>
          <a:p>
            <a:pPr marL="0" marR="0" lvl="0" indent="0" algn="l" rtl="0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_____________________________________________________________________________________________</a:t>
            </a:r>
            <a:endParaRPr/>
          </a:p>
          <a:p>
            <a:pPr marL="0" marR="0" lvl="0" indent="0" algn="l" rtl="0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_____________________________________________________________________________________________</a:t>
            </a:r>
            <a:endParaRPr/>
          </a:p>
          <a:p>
            <a:pPr marL="0" marR="0" lvl="0" indent="0" algn="l" rtl="0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_____________________________________________________________________________________________</a:t>
            </a:r>
            <a:endParaRPr/>
          </a:p>
          <a:p>
            <a:pPr marL="0" marR="0" lvl="0" indent="0" algn="l" rtl="0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_____________________________________________________________________________________________</a:t>
            </a:r>
            <a:endParaRPr/>
          </a:p>
          <a:p>
            <a:pPr marL="0" marR="0" lvl="0" indent="0" algn="l" rtl="0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_____________________________________________________________________________________________</a:t>
            </a:r>
            <a:endParaRPr/>
          </a:p>
          <a:p>
            <a:pPr marL="0" marR="0" lvl="0" indent="0" algn="l" rtl="0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_____________________________________________________________________________________________</a:t>
            </a:r>
            <a:endParaRPr/>
          </a:p>
          <a:p>
            <a:pPr marL="0" marR="0" lvl="0" indent="0" algn="l" rtl="0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_____________________________________________________________________________________________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"/>
          <p:cNvSpPr txBox="1"/>
          <p:nvPr/>
        </p:nvSpPr>
        <p:spPr>
          <a:xfrm>
            <a:off x="958948" y="1233960"/>
            <a:ext cx="8901670" cy="639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8903"/>
              </a:buClr>
              <a:buSzPts val="4000"/>
              <a:buFont typeface="Arial"/>
              <a:buNone/>
            </a:pPr>
            <a:r>
              <a:rPr lang="it-IT" sz="4000" b="1">
                <a:solidFill>
                  <a:srgbClr val="EF8903"/>
                </a:solidFill>
                <a:latin typeface="Calibri"/>
                <a:ea typeface="Calibri"/>
                <a:cs typeface="Calibri"/>
                <a:sym typeface="Calibri"/>
              </a:rPr>
              <a:t>CONCORSO</a:t>
            </a:r>
            <a:r>
              <a:rPr lang="it-IT" sz="4000" b="1">
                <a:solidFill>
                  <a:srgbClr val="EF890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4000" b="1">
                <a:solidFill>
                  <a:srgbClr val="EF8903"/>
                </a:solidFill>
                <a:latin typeface="Calibri"/>
                <a:ea typeface="Calibri"/>
                <a:cs typeface="Calibri"/>
                <a:sym typeface="Calibri"/>
              </a:rPr>
              <a:t>COMUNICAZIONE</a:t>
            </a:r>
            <a:endParaRPr/>
          </a:p>
        </p:txBody>
      </p:sp>
      <p:sp>
        <p:nvSpPr>
          <p:cNvPr id="227" name="Google Shape;227;p8"/>
          <p:cNvSpPr txBox="1"/>
          <p:nvPr/>
        </p:nvSpPr>
        <p:spPr>
          <a:xfrm>
            <a:off x="972306" y="2161627"/>
            <a:ext cx="8734626" cy="60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3465A8"/>
              </a:buClr>
              <a:buSzPts val="2400"/>
              <a:buFont typeface="Arial"/>
              <a:buNone/>
            </a:pPr>
            <a:r>
              <a:rPr lang="it-IT" sz="2400" b="1">
                <a:solidFill>
                  <a:srgbClr val="3465A8"/>
                </a:solidFill>
                <a:latin typeface="Calibri"/>
                <a:ea typeface="Calibri"/>
                <a:cs typeface="Calibri"/>
                <a:sym typeface="Calibri"/>
              </a:rPr>
              <a:t>Elenco </a:t>
            </a:r>
            <a:r>
              <a:rPr lang="it-IT" sz="2400" b="1" u="sng">
                <a:solidFill>
                  <a:srgbClr val="3465A8"/>
                </a:solidFill>
                <a:latin typeface="Calibri"/>
                <a:ea typeface="Calibri"/>
                <a:cs typeface="Calibri"/>
                <a:sym typeface="Calibri"/>
              </a:rPr>
              <a:t>sintetico</a:t>
            </a:r>
            <a:r>
              <a:rPr lang="it-IT" sz="2400" b="1">
                <a:solidFill>
                  <a:srgbClr val="3465A8"/>
                </a:solidFill>
                <a:latin typeface="Calibri"/>
                <a:ea typeface="Calibri"/>
                <a:cs typeface="Calibri"/>
                <a:sym typeface="Calibri"/>
              </a:rPr>
              <a:t> delle attività svolte in ambito formazione</a:t>
            </a:r>
            <a:endParaRPr/>
          </a:p>
          <a:p>
            <a:pPr marL="228600" marR="0" lvl="0" indent="-50800" algn="l" rtl="0">
              <a:lnSpc>
                <a:spcPct val="92857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8"/>
          <p:cNvSpPr txBox="1"/>
          <p:nvPr/>
        </p:nvSpPr>
        <p:spPr>
          <a:xfrm>
            <a:off x="958948" y="2989240"/>
            <a:ext cx="8901670" cy="3378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Clr>
                <a:srgbClr val="2F424F"/>
              </a:buClr>
              <a:buSzPts val="1400"/>
              <a:buFont typeface="Arial"/>
              <a:buAutoNum type="arabicPeriod"/>
            </a:pPr>
            <a:r>
              <a:rPr lang="it-IT" u="sng">
                <a:solidFill>
                  <a:srgbClr val="2F424F"/>
                </a:solidFill>
                <a:latin typeface="Calibri"/>
                <a:ea typeface="Calibri"/>
                <a:cs typeface="Calibri"/>
                <a:sym typeface="Calibri"/>
              </a:rPr>
              <a:t>Poster 4 ambiti </a:t>
            </a:r>
            <a:endParaRPr u="sng">
              <a:solidFill>
                <a:srgbClr val="2F42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"/>
          <p:cNvSpPr txBox="1"/>
          <p:nvPr/>
        </p:nvSpPr>
        <p:spPr>
          <a:xfrm>
            <a:off x="972306" y="1267414"/>
            <a:ext cx="8901670" cy="639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8903"/>
              </a:buClr>
              <a:buSzPts val="3947"/>
              <a:buFont typeface="Arial"/>
              <a:buNone/>
            </a:pPr>
            <a:r>
              <a:rPr lang="it-IT" sz="3947" b="1">
                <a:solidFill>
                  <a:srgbClr val="EF8903"/>
                </a:solidFill>
                <a:latin typeface="Calibri"/>
                <a:ea typeface="Calibri"/>
                <a:cs typeface="Calibri"/>
                <a:sym typeface="Calibri"/>
              </a:rPr>
              <a:t>CONCORSO COMUNICAZIONE</a:t>
            </a:r>
            <a:endParaRPr/>
          </a:p>
        </p:txBody>
      </p:sp>
      <p:sp>
        <p:nvSpPr>
          <p:cNvPr id="234" name="Google Shape;234;p9"/>
          <p:cNvSpPr txBox="1"/>
          <p:nvPr/>
        </p:nvSpPr>
        <p:spPr>
          <a:xfrm>
            <a:off x="972306" y="2161627"/>
            <a:ext cx="8734626" cy="60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3465A8"/>
              </a:buClr>
              <a:buSzPts val="2400"/>
              <a:buFont typeface="Arial"/>
              <a:buNone/>
            </a:pPr>
            <a:r>
              <a:rPr lang="it-IT" sz="2400" b="1">
                <a:solidFill>
                  <a:srgbClr val="3465A8"/>
                </a:solidFill>
                <a:latin typeface="Calibri"/>
                <a:ea typeface="Calibri"/>
                <a:cs typeface="Calibri"/>
                <a:sym typeface="Calibri"/>
              </a:rPr>
              <a:t>Attività numero «1»</a:t>
            </a:r>
            <a:endParaRPr/>
          </a:p>
          <a:p>
            <a:pPr marL="228600" marR="0" lvl="0" indent="-50800" algn="l" rtl="0">
              <a:lnSpc>
                <a:spcPct val="92857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9"/>
          <p:cNvSpPr txBox="1"/>
          <p:nvPr/>
        </p:nvSpPr>
        <p:spPr>
          <a:xfrm>
            <a:off x="888775" y="2914149"/>
            <a:ext cx="8901600" cy="39504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Descrizione:</a:t>
            </a:r>
            <a:endParaRPr/>
          </a:p>
          <a:p>
            <a:pPr marL="0" marR="0" lvl="0" indent="0" algn="l" rtl="0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componenti dell’Energy Team </a:t>
            </a:r>
            <a:r>
              <a:rPr lang="it-IT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hanno realizzato dei poster per </a:t>
            </a:r>
            <a:r>
              <a:rPr lang="it-IT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sensibilizzare</a:t>
            </a:r>
            <a:r>
              <a:rPr lang="it-IT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</a:t>
            </a:r>
            <a:r>
              <a:rPr lang="it-IT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’intera comunità scolastica, posti nei luoghi più visibili dell’Istituto e in alcune classi.</a:t>
            </a:r>
            <a:endParaRPr sz="1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  <a:p>
            <a:pPr marL="228600" marR="0" lvl="0" indent="-139700" algn="l" rtl="0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20</Slides>
  <Notes>20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Tema di Office</vt:lpstr>
      <vt:lpstr>Tema di Office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Ivan Ricci</dc:creator>
  <cp:revision>1</cp:revision>
  <dcterms:created xsi:type="dcterms:W3CDTF">2021-03-18T09:36:40Z</dcterms:created>
  <dcterms:modified xsi:type="dcterms:W3CDTF">2024-10-17T08:45:08Z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Personalizzato</vt:lpwstr>
  </property>
  <property fmtid="{D5CDD505-2E9C-101B-9397-08002B2CF9AE}" pid="3" name="Slides">
    <vt:i4>3</vt:i4>
  </property>
</Properties>
</file>